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7" r:id="rId5"/>
    <p:sldId id="15520" r:id="rId6"/>
    <p:sldId id="15517" r:id="rId7"/>
    <p:sldId id="15518" r:id="rId8"/>
    <p:sldId id="15514" r:id="rId9"/>
    <p:sldId id="15519" r:id="rId10"/>
    <p:sldId id="15525" r:id="rId11"/>
    <p:sldId id="15521" r:id="rId12"/>
    <p:sldId id="15527" r:id="rId13"/>
    <p:sldId id="15524" r:id="rId14"/>
    <p:sldId id="15515" r:id="rId15"/>
    <p:sldId id="15522" r:id="rId16"/>
    <p:sldId id="15523" r:id="rId17"/>
    <p:sldId id="1552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8B1"/>
    <a:srgbClr val="F15934"/>
    <a:srgbClr val="FF663E"/>
    <a:srgbClr val="FAA48D"/>
    <a:srgbClr val="4297CB"/>
    <a:srgbClr val="204C82"/>
    <a:srgbClr val="E4E5ED"/>
    <a:srgbClr val="1B335A"/>
    <a:srgbClr val="6DB1D6"/>
    <a:srgbClr val="549F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p:restoredTop sz="94685"/>
  </p:normalViewPr>
  <p:slideViewPr>
    <p:cSldViewPr snapToGrid="0">
      <p:cViewPr varScale="1">
        <p:scale>
          <a:sx n="62" d="100"/>
          <a:sy n="62" d="100"/>
        </p:scale>
        <p:origin x="67" y="240"/>
      </p:cViewPr>
      <p:guideLst>
        <p:guide orient="horz" pos="1968"/>
        <p:guide pos="60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1BD72-1C83-ED40-BB6A-FD8BA7F03885}"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5566E-B3BE-1F4D-A66D-8BD8451EA378}" type="slidenum">
              <a:rPr lang="en-US" smtClean="0"/>
              <a:t>‹#›</a:t>
            </a:fld>
            <a:endParaRPr lang="en-US"/>
          </a:p>
        </p:txBody>
      </p:sp>
    </p:spTree>
    <p:extLst>
      <p:ext uri="{BB962C8B-B14F-4D97-AF65-F5344CB8AC3E}">
        <p14:creationId xmlns:p14="http://schemas.microsoft.com/office/powerpoint/2010/main" val="3440765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566E-B3BE-1F4D-A66D-8BD8451EA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974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566E-B3BE-1F4D-A66D-8BD8451EA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5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566E-B3BE-1F4D-A66D-8BD8451EA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312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olar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5C729-741E-6B44-A7AC-6AA7807CB8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13" name="Picture 12">
            <a:extLst>
              <a:ext uri="{FF2B5EF4-FFF2-40B4-BE49-F238E27FC236}">
                <a16:creationId xmlns:a16="http://schemas.microsoft.com/office/drawing/2014/main" id="{D03B6BA0-FD74-3B48-BAD0-3E4A9E15B1F0}"/>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6" name="Text Placeholder 9">
            <a:extLst>
              <a:ext uri="{FF2B5EF4-FFF2-40B4-BE49-F238E27FC236}">
                <a16:creationId xmlns:a16="http://schemas.microsoft.com/office/drawing/2014/main" id="{0D59EA06-173C-1546-822A-7C670BC5D4D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7" name="Text Placeholder 9">
            <a:extLst>
              <a:ext uri="{FF2B5EF4-FFF2-40B4-BE49-F238E27FC236}">
                <a16:creationId xmlns:a16="http://schemas.microsoft.com/office/drawing/2014/main" id="{6B2C24B5-2351-234E-8B14-24F097754E79}"/>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8" name="Text Placeholder 9">
            <a:extLst>
              <a:ext uri="{FF2B5EF4-FFF2-40B4-BE49-F238E27FC236}">
                <a16:creationId xmlns:a16="http://schemas.microsoft.com/office/drawing/2014/main" id="{F1B64898-8C6B-3D45-BAB4-948CF4362573}"/>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9" name="Rectangle 18">
            <a:extLst>
              <a:ext uri="{FF2B5EF4-FFF2-40B4-BE49-F238E27FC236}">
                <a16:creationId xmlns:a16="http://schemas.microsoft.com/office/drawing/2014/main" id="{B071445B-2387-3E4B-8C1C-E8291EC9C841}"/>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Tree>
    <p:extLst>
      <p:ext uri="{BB962C8B-B14F-4D97-AF65-F5344CB8AC3E}">
        <p14:creationId xmlns:p14="http://schemas.microsoft.com/office/powerpoint/2010/main" val="160726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10631424"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601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089904" y="1417321"/>
            <a:ext cx="6102096" cy="5440679"/>
          </a:xfrm>
          <a:prstGeom prst="rect">
            <a:avLst/>
          </a:prstGeom>
        </p:spPr>
        <p:txBody>
          <a:bodyPr/>
          <a:lstStyle/>
          <a:p>
            <a:endParaRPr lang="en-US"/>
          </a:p>
        </p:txBody>
      </p:sp>
    </p:spTree>
    <p:extLst>
      <p:ext uri="{BB962C8B-B14F-4D97-AF65-F5344CB8AC3E}">
        <p14:creationId xmlns:p14="http://schemas.microsoft.com/office/powerpoint/2010/main" val="1910234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Content and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6858F-0CBF-E048-80B1-FEEF590CB624}"/>
              </a:ext>
            </a:extLst>
          </p:cNvPr>
          <p:cNvSpPr/>
          <p:nvPr userDrawn="1"/>
        </p:nvSpPr>
        <p:spPr>
          <a:xfrm>
            <a:off x="611124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547104" y="1828800"/>
            <a:ext cx="5184648" cy="4160520"/>
          </a:xfrm>
          <a:prstGeom prst="rect">
            <a:avLst/>
          </a:prstGeom>
        </p:spPr>
        <p:txBody>
          <a:bodyPr/>
          <a:lstStyle/>
          <a:p>
            <a:endParaRPr lang="en-US"/>
          </a:p>
        </p:txBody>
      </p:sp>
      <p:sp>
        <p:nvSpPr>
          <p:cNvPr id="7" name="TextBox 6">
            <a:extLst>
              <a:ext uri="{FF2B5EF4-FFF2-40B4-BE49-F238E27FC236}">
                <a16:creationId xmlns:a16="http://schemas.microsoft.com/office/drawing/2014/main" id="{9844447A-C159-AA4A-8782-432E5F41E967}"/>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8" name="Rectangle 7">
            <a:extLst>
              <a:ext uri="{FF2B5EF4-FFF2-40B4-BE49-F238E27FC236}">
                <a16:creationId xmlns:a16="http://schemas.microsoft.com/office/drawing/2014/main" id="{D1B85FA8-3964-F34E-AD25-B6B3AD70ACDB}"/>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828625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8EEE03-E602-EF4B-86D5-0ACBA75E9B5F}"/>
              </a:ext>
            </a:extLst>
          </p:cNvPr>
          <p:cNvSpPr/>
          <p:nvPr userDrawn="1"/>
        </p:nvSpPr>
        <p:spPr>
          <a:xfrm>
            <a:off x="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2F1A0E40-6F26-E840-873C-93B28B15FF1F}"/>
              </a:ext>
            </a:extLst>
          </p:cNvPr>
          <p:cNvSpPr>
            <a:spLocks noGrp="1"/>
          </p:cNvSpPr>
          <p:nvPr>
            <p:ph sz="quarter" idx="12"/>
          </p:nvPr>
        </p:nvSpPr>
        <p:spPr>
          <a:xfrm>
            <a:off x="762000" y="1855789"/>
            <a:ext cx="4861560"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BB4E26C-3274-6B44-BC40-045BE94ED8F3}"/>
              </a:ext>
            </a:extLst>
          </p:cNvPr>
          <p:cNvSpPr>
            <a:spLocks noGrp="1"/>
          </p:cNvSpPr>
          <p:nvPr>
            <p:ph sz="quarter" idx="13"/>
          </p:nvPr>
        </p:nvSpPr>
        <p:spPr>
          <a:xfrm>
            <a:off x="6477000" y="1855789"/>
            <a:ext cx="4861560"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89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AAC3D4-C28D-E042-887C-2CEBC9BD7C5D}"/>
              </a:ext>
            </a:extLst>
          </p:cNvPr>
          <p:cNvSpPr/>
          <p:nvPr userDrawn="1"/>
        </p:nvSpPr>
        <p:spPr>
          <a:xfrm>
            <a:off x="4151376" y="1426464"/>
            <a:ext cx="393192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8" name="Content Placeholder 2">
            <a:extLst>
              <a:ext uri="{FF2B5EF4-FFF2-40B4-BE49-F238E27FC236}">
                <a16:creationId xmlns:a16="http://schemas.microsoft.com/office/drawing/2014/main" id="{8E3667D3-938E-2B4A-81B9-3C6F05497602}"/>
              </a:ext>
            </a:extLst>
          </p:cNvPr>
          <p:cNvSpPr>
            <a:spLocks noGrp="1"/>
          </p:cNvSpPr>
          <p:nvPr>
            <p:ph sz="quarter" idx="12"/>
          </p:nvPr>
        </p:nvSpPr>
        <p:spPr>
          <a:xfrm>
            <a:off x="762000"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2D8C58B-BEAE-6E4C-BA5B-5BBE275957B9}"/>
              </a:ext>
            </a:extLst>
          </p:cNvPr>
          <p:cNvSpPr>
            <a:spLocks noGrp="1"/>
          </p:cNvSpPr>
          <p:nvPr>
            <p:ph sz="quarter" idx="13"/>
          </p:nvPr>
        </p:nvSpPr>
        <p:spPr>
          <a:xfrm>
            <a:off x="4544568"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8E4576EE-45A6-FC4E-BADD-BAAC199F036E}"/>
              </a:ext>
            </a:extLst>
          </p:cNvPr>
          <p:cNvSpPr>
            <a:spLocks noGrp="1"/>
          </p:cNvSpPr>
          <p:nvPr>
            <p:ph sz="quarter" idx="14"/>
          </p:nvPr>
        </p:nvSpPr>
        <p:spPr>
          <a:xfrm>
            <a:off x="8409432"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634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C18CFF-3ACC-124D-A5D8-85C3268CCE61}"/>
              </a:ext>
            </a:extLst>
          </p:cNvPr>
          <p:cNvSpPr>
            <a:spLocks noGrp="1"/>
          </p:cNvSpPr>
          <p:nvPr>
            <p:ph type="pic" sz="quarter" idx="11"/>
          </p:nvPr>
        </p:nvSpPr>
        <p:spPr>
          <a:xfrm>
            <a:off x="6546850" y="0"/>
            <a:ext cx="5645150" cy="6858000"/>
          </a:xfrm>
          <a:prstGeom prst="rect">
            <a:avLst/>
          </a:prstGeom>
        </p:spPr>
        <p:txBody>
          <a:bodyPr/>
          <a:lstStyle/>
          <a:p>
            <a:endParaRPr lang="en-US"/>
          </a:p>
        </p:txBody>
      </p:sp>
      <p:sp>
        <p:nvSpPr>
          <p:cNvPr id="3" name="TextBox 2">
            <a:extLst>
              <a:ext uri="{FF2B5EF4-FFF2-40B4-BE49-F238E27FC236}">
                <a16:creationId xmlns:a16="http://schemas.microsoft.com/office/drawing/2014/main" id="{D3201DCF-858F-4B4F-AEB0-9FE083ACDFE5}"/>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4" name="Content Placeholder 2">
            <a:extLst>
              <a:ext uri="{FF2B5EF4-FFF2-40B4-BE49-F238E27FC236}">
                <a16:creationId xmlns:a16="http://schemas.microsoft.com/office/drawing/2014/main" id="{AB526064-51DA-114D-B6D1-B01DD7DBDDC1}"/>
              </a:ext>
            </a:extLst>
          </p:cNvPr>
          <p:cNvSpPr>
            <a:spLocks noGrp="1"/>
          </p:cNvSpPr>
          <p:nvPr>
            <p:ph sz="quarter" idx="10"/>
          </p:nvPr>
        </p:nvSpPr>
        <p:spPr>
          <a:xfrm>
            <a:off x="762000" y="804673"/>
            <a:ext cx="5026152" cy="5321807"/>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6105BCA0-4929-8544-B288-C74A4899E1CD}"/>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4082344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Slide: Transmiss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EC4189-A8B6-764E-9262-6C7626146A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19" name="TextBox 18">
            <a:extLst>
              <a:ext uri="{FF2B5EF4-FFF2-40B4-BE49-F238E27FC236}">
                <a16:creationId xmlns:a16="http://schemas.microsoft.com/office/drawing/2014/main" id="{69207D67-D731-3B4C-8D2F-B105B9A913B7}"/>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265119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ection Slide: Solar, Wind, Hyd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F66D-F4B7-6647-81B3-3BED9C610C4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F2B99031-DE0B-0444-B268-EE84F1F2F248}"/>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4229372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Section Slide: Wi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7AC249-3562-9C4F-97A1-32363089E1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E4971496-21EE-2449-A97A-38916EFF48EB}"/>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3788170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Section Slide: Sol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4B2ACC-6F4D-BB4E-BDEF-9027A56168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14150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miss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EA1F4-4004-E94D-8C88-5E9B936714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2" name="Rectangle 11">
            <a:extLst>
              <a:ext uri="{FF2B5EF4-FFF2-40B4-BE49-F238E27FC236}">
                <a16:creationId xmlns:a16="http://schemas.microsoft.com/office/drawing/2014/main" id="{46D72123-287B-4147-894B-02484980DCA5}"/>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Tree>
    <p:extLst>
      <p:ext uri="{BB962C8B-B14F-4D97-AF65-F5344CB8AC3E}">
        <p14:creationId xmlns:p14="http://schemas.microsoft.com/office/powerpoint/2010/main" val="844586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E8738-52F8-3B4D-8F30-939ADE9ADA94}"/>
              </a:ext>
            </a:extLst>
          </p:cNvPr>
          <p:cNvPicPr>
            <a:picLocks noChangeAspect="1"/>
          </p:cNvPicPr>
          <p:nvPr userDrawn="1"/>
        </p:nvPicPr>
        <p:blipFill>
          <a:blip r:embed="rId2"/>
          <a:stretch>
            <a:fillRect/>
          </a:stretch>
        </p:blipFill>
        <p:spPr>
          <a:xfrm>
            <a:off x="0" y="0"/>
            <a:ext cx="5842000" cy="6858000"/>
          </a:xfrm>
          <a:prstGeom prst="rect">
            <a:avLst/>
          </a:prstGeom>
        </p:spPr>
      </p:pic>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
        <p:nvSpPr>
          <p:cNvPr id="9" name="TextBox 8">
            <a:extLst>
              <a:ext uri="{FF2B5EF4-FFF2-40B4-BE49-F238E27FC236}">
                <a16:creationId xmlns:a16="http://schemas.microsoft.com/office/drawing/2014/main" id="{47DA6BAB-A4FE-E945-99F3-FAA70212572B}"/>
              </a:ext>
            </a:extLst>
          </p:cNvPr>
          <p:cNvSpPr txBox="1"/>
          <p:nvPr userDrawn="1"/>
        </p:nvSpPr>
        <p:spPr>
          <a:xfrm>
            <a:off x="11463528" y="62605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0" name="Rectangle 9">
            <a:extLst>
              <a:ext uri="{FF2B5EF4-FFF2-40B4-BE49-F238E27FC236}">
                <a16:creationId xmlns:a16="http://schemas.microsoft.com/office/drawing/2014/main" id="{DF03549B-0803-754F-9635-CE3109E84F6E}"/>
              </a:ext>
            </a:extLst>
          </p:cNvPr>
          <p:cNvSpPr/>
          <p:nvPr userDrawn="1"/>
        </p:nvSpPr>
        <p:spPr>
          <a:xfrm>
            <a:off x="10309421" y="65273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
        <p:nvSpPr>
          <p:cNvPr id="5" name="TextBox 4">
            <a:extLst>
              <a:ext uri="{FF2B5EF4-FFF2-40B4-BE49-F238E27FC236}">
                <a16:creationId xmlns:a16="http://schemas.microsoft.com/office/drawing/2014/main" id="{B24B3583-FCEF-F245-8A7A-6DC03E730E3E}"/>
              </a:ext>
            </a:extLst>
          </p:cNvPr>
          <p:cNvSpPr txBox="1"/>
          <p:nvPr userDrawn="1"/>
        </p:nvSpPr>
        <p:spPr>
          <a:xfrm>
            <a:off x="6474241" y="2777334"/>
            <a:ext cx="2817677" cy="1754326"/>
          </a:xfrm>
          <a:prstGeom prst="rect">
            <a:avLst/>
          </a:prstGeom>
          <a:noFill/>
        </p:spPr>
        <p:txBody>
          <a:bodyPr wrap="square" rtlCol="0">
            <a:spAutoFit/>
          </a:bodyPr>
          <a:lstStyle/>
          <a:p>
            <a:r>
              <a:rPr lang="en-US" sz="5400" b="0" i="0">
                <a:solidFill>
                  <a:srgbClr val="F15934"/>
                </a:solidFill>
                <a:latin typeface="Montserrat" pitchFamily="2" charset="77"/>
              </a:rPr>
              <a:t>THANK </a:t>
            </a:r>
          </a:p>
          <a:p>
            <a:r>
              <a:rPr lang="en-US" sz="5400" b="0" i="0">
                <a:solidFill>
                  <a:srgbClr val="F15934"/>
                </a:solidFill>
                <a:latin typeface="Montserrat" pitchFamily="2" charset="77"/>
              </a:rPr>
              <a:t>YOU</a:t>
            </a:r>
          </a:p>
        </p:txBody>
      </p:sp>
      <p:sp>
        <p:nvSpPr>
          <p:cNvPr id="13" name="Text Placeholder 9">
            <a:extLst>
              <a:ext uri="{FF2B5EF4-FFF2-40B4-BE49-F238E27FC236}">
                <a16:creationId xmlns:a16="http://schemas.microsoft.com/office/drawing/2014/main" id="{B518C828-5381-C946-9457-D9797D1A4D68}"/>
              </a:ext>
            </a:extLst>
          </p:cNvPr>
          <p:cNvSpPr>
            <a:spLocks noGrp="1"/>
          </p:cNvSpPr>
          <p:nvPr>
            <p:ph type="body" sz="quarter" idx="10" hasCustomPrompt="1"/>
          </p:nvPr>
        </p:nvSpPr>
        <p:spPr>
          <a:xfrm>
            <a:off x="6583806" y="4855528"/>
            <a:ext cx="3985582" cy="329120"/>
          </a:xfrm>
          <a:prstGeom prst="rect">
            <a:avLst/>
          </a:prstGeom>
        </p:spPr>
        <p:txBody>
          <a:bodyPr/>
          <a:lstStyle>
            <a:lvl1pPr marL="0" indent="0">
              <a:buNone/>
              <a:defRPr sz="2000" b="0" i="0">
                <a:solidFill>
                  <a:srgbClr val="4297CB"/>
                </a:solidFill>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4" name="Text Placeholder 9">
            <a:extLst>
              <a:ext uri="{FF2B5EF4-FFF2-40B4-BE49-F238E27FC236}">
                <a16:creationId xmlns:a16="http://schemas.microsoft.com/office/drawing/2014/main" id="{4D026F84-2862-5545-9177-281BB9EEFA8C}"/>
              </a:ext>
            </a:extLst>
          </p:cNvPr>
          <p:cNvSpPr>
            <a:spLocks noGrp="1"/>
          </p:cNvSpPr>
          <p:nvPr>
            <p:ph type="body" sz="quarter" idx="12" hasCustomPrompt="1"/>
          </p:nvPr>
        </p:nvSpPr>
        <p:spPr>
          <a:xfrm>
            <a:off x="6583806" y="5365375"/>
            <a:ext cx="3985582" cy="662671"/>
          </a:xfrm>
          <a:prstGeom prst="rect">
            <a:avLst/>
          </a:prstGeom>
        </p:spPr>
        <p:txBody>
          <a:bodyPr anchor="b"/>
          <a:lstStyle>
            <a:lvl1pPr marL="0" indent="0">
              <a:buNone/>
              <a:defRPr sz="1500" b="0" i="1">
                <a:solidFill>
                  <a:schemeClr val="bg1">
                    <a:lumMod val="65000"/>
                  </a:schemeClr>
                </a:solidFill>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Contact info</a:t>
            </a:r>
          </a:p>
        </p:txBody>
      </p:sp>
    </p:spTree>
    <p:extLst>
      <p:ext uri="{BB962C8B-B14F-4D97-AF65-F5344CB8AC3E}">
        <p14:creationId xmlns:p14="http://schemas.microsoft.com/office/powerpoint/2010/main" val="2855441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Wind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602AC-CA75-DE45-8E20-1F3E94FF43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2" name="Rectangle 11">
            <a:extLst>
              <a:ext uri="{FF2B5EF4-FFF2-40B4-BE49-F238E27FC236}">
                <a16:creationId xmlns:a16="http://schemas.microsoft.com/office/drawing/2014/main" id="{4F83B73E-491A-2041-818C-DFC411DBB8AF}"/>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Tree>
    <p:extLst>
      <p:ext uri="{BB962C8B-B14F-4D97-AF65-F5344CB8AC3E}">
        <p14:creationId xmlns:p14="http://schemas.microsoft.com/office/powerpoint/2010/main" val="193072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olar Wind Transmission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EF037E-1515-D44E-A5DB-0BE68F0BA7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3514229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Buildings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F07D3-1B0D-2040-AC4B-5ED9F74266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1774019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Blue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E9A027-35A9-0C40-90DB-0C4A0B9481D1}"/>
              </a:ext>
            </a:extLst>
          </p:cNvPr>
          <p:cNvSpPr/>
          <p:nvPr userDrawn="1"/>
        </p:nvSpPr>
        <p:spPr>
          <a:xfrm>
            <a:off x="225082" y="225084"/>
            <a:ext cx="11746523" cy="6372665"/>
          </a:xfrm>
          <a:prstGeom prst="rect">
            <a:avLst/>
          </a:prstGeom>
          <a:solidFill>
            <a:srgbClr val="187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2"/>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4818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118104"/>
            <a:ext cx="10576560" cy="3172968"/>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29064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uthor Bi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
        <p:nvSpPr>
          <p:cNvPr id="7" name="Text Placeholder 6">
            <a:extLst>
              <a:ext uri="{FF2B5EF4-FFF2-40B4-BE49-F238E27FC236}">
                <a16:creationId xmlns:a16="http://schemas.microsoft.com/office/drawing/2014/main" id="{80608B13-5B2D-DC4D-A252-9B4F170B3C9C}"/>
              </a:ext>
            </a:extLst>
          </p:cNvPr>
          <p:cNvSpPr>
            <a:spLocks noGrp="1"/>
          </p:cNvSpPr>
          <p:nvPr>
            <p:ph type="body" sz="quarter" idx="10"/>
          </p:nvPr>
        </p:nvSpPr>
        <p:spPr>
          <a:xfrm>
            <a:off x="1316736" y="5669217"/>
            <a:ext cx="3264535" cy="283527"/>
          </a:xfrm>
          <a:prstGeom prst="rect">
            <a:avLst/>
          </a:prstGeom>
        </p:spPr>
        <p:txBody>
          <a:bodyPr/>
          <a:lstStyle>
            <a:lvl1pPr marL="0" indent="0" algn="ctr">
              <a:buNone/>
              <a:defRPr sz="1600">
                <a:solidFill>
                  <a:srgbClr val="204C82"/>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EDC7BB8C-8A58-9349-BA13-0A4B7AE4FE5D}"/>
              </a:ext>
            </a:extLst>
          </p:cNvPr>
          <p:cNvSpPr>
            <a:spLocks noGrp="1"/>
          </p:cNvSpPr>
          <p:nvPr>
            <p:ph type="pic" sz="quarter" idx="11"/>
          </p:nvPr>
        </p:nvSpPr>
        <p:spPr>
          <a:xfrm>
            <a:off x="1033463" y="1691641"/>
            <a:ext cx="3785425" cy="3774702"/>
          </a:xfrm>
          <a:prstGeom prst="ellipse">
            <a:avLst/>
          </a:prstGeom>
          <a:solidFill>
            <a:schemeClr val="bg1">
              <a:lumMod val="95000"/>
            </a:schemeClr>
          </a:solidFill>
        </p:spPr>
        <p:txBody>
          <a:bodyPr/>
          <a:lstStyle>
            <a:lvl1pPr marL="0" indent="0">
              <a:buNone/>
              <a:defRPr/>
            </a:lvl1pPr>
          </a:lstStyle>
          <a:p>
            <a:endParaRPr lang="en-US"/>
          </a:p>
        </p:txBody>
      </p:sp>
      <p:sp>
        <p:nvSpPr>
          <p:cNvPr id="15" name="Content Placeholder 14">
            <a:extLst>
              <a:ext uri="{FF2B5EF4-FFF2-40B4-BE49-F238E27FC236}">
                <a16:creationId xmlns:a16="http://schemas.microsoft.com/office/drawing/2014/main" id="{CCB9364F-A7F6-7342-97C1-28DE6F323A57}"/>
              </a:ext>
            </a:extLst>
          </p:cNvPr>
          <p:cNvSpPr>
            <a:spLocks noGrp="1"/>
          </p:cNvSpPr>
          <p:nvPr>
            <p:ph sz="quarter" idx="12"/>
          </p:nvPr>
        </p:nvSpPr>
        <p:spPr>
          <a:xfrm>
            <a:off x="5505450" y="3100388"/>
            <a:ext cx="5815013" cy="3190875"/>
          </a:xfrm>
          <a:prstGeom prst="rect">
            <a:avLst/>
          </a:prstGeom>
        </p:spPr>
        <p:txBody>
          <a:bodyPr/>
          <a:lstStyle>
            <a:lvl1pPr marL="0" indent="0">
              <a:buNone/>
              <a:defRPr b="0" i="0">
                <a:solidFill>
                  <a:schemeClr val="bg1">
                    <a:lumMod val="50000"/>
                  </a:schemeClr>
                </a:solidFill>
                <a:latin typeface="Adobe Garamond Pro" panose="02020502060506020403" pitchFamily="18" charset="77"/>
              </a:defRPr>
            </a:lvl1pPr>
            <a:lvl2pPr marL="285750" indent="0">
              <a:buNone/>
              <a:defRPr b="0" i="0">
                <a:solidFill>
                  <a:schemeClr val="bg1">
                    <a:lumMod val="50000"/>
                  </a:schemeClr>
                </a:solidFill>
                <a:latin typeface="Adobe Garamond Pro" panose="02020502060506020403" pitchFamily="18" charset="77"/>
              </a:defRPr>
            </a:lvl2pPr>
            <a:lvl3pPr marL="682625" indent="0">
              <a:buNone/>
              <a:defRPr b="0" i="0">
                <a:solidFill>
                  <a:schemeClr val="bg1">
                    <a:lumMod val="50000"/>
                  </a:schemeClr>
                </a:solidFill>
                <a:latin typeface="Adobe Garamond Pro" panose="02020502060506020403" pitchFamily="18" charset="77"/>
              </a:defRPr>
            </a:lvl3pPr>
            <a:lvl4pPr marL="1092200" indent="0">
              <a:buNone/>
              <a:defRPr b="0" i="0">
                <a:solidFill>
                  <a:schemeClr val="bg1">
                    <a:lumMod val="50000"/>
                  </a:schemeClr>
                </a:solidFill>
                <a:latin typeface="Adobe Garamond Pro" panose="02020502060506020403" pitchFamily="18" charset="77"/>
              </a:defRPr>
            </a:lvl4pPr>
            <a:lvl5pPr marL="1377950" indent="0">
              <a:buNone/>
              <a:defRPr b="0" i="0">
                <a:solidFill>
                  <a:schemeClr val="bg1">
                    <a:lumMod val="50000"/>
                  </a:schemeClr>
                </a:solidFill>
                <a:latin typeface="Adobe Garamond Pro" panose="02020502060506020403" pitchFamily="18" charset="77"/>
              </a:defRPr>
            </a:lvl5pPr>
          </a:lstStyle>
          <a:p>
            <a:pPr lvl="0"/>
            <a:r>
              <a:rPr lang="en-US"/>
              <a:t>Click to edit Master text styles</a:t>
            </a:r>
          </a:p>
        </p:txBody>
      </p:sp>
      <p:sp>
        <p:nvSpPr>
          <p:cNvPr id="16" name="Text Placeholder 6">
            <a:extLst>
              <a:ext uri="{FF2B5EF4-FFF2-40B4-BE49-F238E27FC236}">
                <a16:creationId xmlns:a16="http://schemas.microsoft.com/office/drawing/2014/main" id="{137C2613-436D-7646-847D-F9820E259E91}"/>
              </a:ext>
            </a:extLst>
          </p:cNvPr>
          <p:cNvSpPr>
            <a:spLocks noGrp="1"/>
          </p:cNvSpPr>
          <p:nvPr>
            <p:ph type="body" sz="quarter" idx="13"/>
          </p:nvPr>
        </p:nvSpPr>
        <p:spPr>
          <a:xfrm>
            <a:off x="1316736" y="6019800"/>
            <a:ext cx="3264535" cy="283527"/>
          </a:xfrm>
          <a:prstGeom prst="rect">
            <a:avLst/>
          </a:prstGeom>
        </p:spPr>
        <p:txBody>
          <a:bodyPr/>
          <a:lstStyle>
            <a:lvl1pPr marL="0" indent="0" algn="ctr">
              <a:buNone/>
              <a:defRPr sz="1600" b="0" i="1">
                <a:solidFill>
                  <a:schemeClr val="bg1">
                    <a:lumMod val="50000"/>
                  </a:schemeClr>
                </a:solidFill>
                <a:latin typeface="Adobe Garamond Pro" panose="02020502060506020403" pitchFamily="18" charset="77"/>
              </a:defRPr>
            </a:lvl1pPr>
          </a:lstStyle>
          <a:p>
            <a:pPr lvl="0"/>
            <a:r>
              <a:rPr lang="en-US"/>
              <a:t>Click to edit Master text styles</a:t>
            </a:r>
          </a:p>
        </p:txBody>
      </p:sp>
    </p:spTree>
    <p:extLst>
      <p:ext uri="{BB962C8B-B14F-4D97-AF65-F5344CB8AC3E}">
        <p14:creationId xmlns:p14="http://schemas.microsoft.com/office/powerpoint/2010/main" val="2304253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730752"/>
            <a:ext cx="5730240" cy="2560320"/>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942320" y="54864"/>
            <a:ext cx="1024129" cy="1280160"/>
          </a:xfrm>
          <a:prstGeom prst="rect">
            <a:avLst/>
          </a:prstGeom>
        </p:spPr>
      </p:pic>
      <p:sp>
        <p:nvSpPr>
          <p:cNvPr id="7" name="Rectangle 6">
            <a:extLst>
              <a:ext uri="{FF2B5EF4-FFF2-40B4-BE49-F238E27FC236}">
                <a16:creationId xmlns:a16="http://schemas.microsoft.com/office/drawing/2014/main" id="{ACD4AFB6-B24F-9443-9607-C1CDD2BE6741}"/>
              </a:ext>
            </a:extLst>
          </p:cNvPr>
          <p:cNvSpPr/>
          <p:nvPr userDrawn="1"/>
        </p:nvSpPr>
        <p:spPr>
          <a:xfrm>
            <a:off x="0" y="2423160"/>
            <a:ext cx="6876288" cy="107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182880" rIns="182880" bIns="182880" rtlCol="0" anchor="t"/>
          <a:lstStyle/>
          <a:p>
            <a:pPr algn="l"/>
            <a:r>
              <a:rPr lang="en-US" b="0" i="0">
                <a:solidFill>
                  <a:schemeClr val="bg1">
                    <a:lumMod val="50000"/>
                  </a:schemeClr>
                </a:solidFill>
                <a:latin typeface="Adobe Garamond Pro" panose="02020502060506020403" pitchFamily="18" charset="77"/>
              </a:rPr>
              <a:t>Master text</a:t>
            </a:r>
          </a:p>
        </p:txBody>
      </p:sp>
      <p:sp>
        <p:nvSpPr>
          <p:cNvPr id="10" name="Picture Placeholder 9">
            <a:extLst>
              <a:ext uri="{FF2B5EF4-FFF2-40B4-BE49-F238E27FC236}">
                <a16:creationId xmlns:a16="http://schemas.microsoft.com/office/drawing/2014/main" id="{01045617-583E-0444-9005-59B1F39BF3AA}"/>
              </a:ext>
            </a:extLst>
          </p:cNvPr>
          <p:cNvSpPr>
            <a:spLocks noGrp="1"/>
          </p:cNvSpPr>
          <p:nvPr>
            <p:ph type="pic" sz="quarter" idx="11"/>
          </p:nvPr>
        </p:nvSpPr>
        <p:spPr>
          <a:xfrm>
            <a:off x="6884988" y="2422525"/>
            <a:ext cx="5307012" cy="4435475"/>
          </a:xfrm>
          <a:prstGeom prst="rect">
            <a:avLst/>
          </a:prstGeom>
        </p:spPr>
        <p:txBody>
          <a:bodyPr/>
          <a:lstStyle/>
          <a:p>
            <a:endParaRPr lang="en-US"/>
          </a:p>
        </p:txBody>
      </p:sp>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76172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CBC63-F6BB-6241-BE7B-A01CF9ADAC20}"/>
              </a:ext>
            </a:extLst>
          </p:cNvPr>
          <p:cNvPicPr>
            <a:picLocks noChangeAspect="1"/>
          </p:cNvPicPr>
          <p:nvPr userDrawn="1"/>
        </p:nvPicPr>
        <p:blipFill rotWithShape="1">
          <a:blip r:embed="rId22" cstate="hqprint">
            <a:extLst>
              <a:ext uri="{28A0092B-C50C-407E-A947-70E740481C1C}">
                <a14:useLocalDpi xmlns:a14="http://schemas.microsoft.com/office/drawing/2010/main"/>
              </a:ext>
            </a:extLst>
          </a:blip>
          <a:srcRect b="-1"/>
          <a:stretch/>
        </p:blipFill>
        <p:spPr>
          <a:xfrm>
            <a:off x="-1" y="0"/>
            <a:ext cx="12192001" cy="1430189"/>
          </a:xfrm>
          <a:prstGeom prst="rect">
            <a:avLst/>
          </a:prstGeom>
        </p:spPr>
      </p:pic>
      <p:pic>
        <p:nvPicPr>
          <p:cNvPr id="12" name="Picture 11">
            <a:extLst>
              <a:ext uri="{FF2B5EF4-FFF2-40B4-BE49-F238E27FC236}">
                <a16:creationId xmlns:a16="http://schemas.microsoft.com/office/drawing/2014/main" id="{8EC245BE-61FB-BB4A-8E25-A3E1F791B435}"/>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10942320" y="54864"/>
            <a:ext cx="1024129" cy="1280160"/>
          </a:xfrm>
          <a:prstGeom prst="rect">
            <a:avLst/>
          </a:prstGeom>
        </p:spPr>
      </p:pic>
      <p:sp>
        <p:nvSpPr>
          <p:cNvPr id="13" name="TextBox 12">
            <a:extLst>
              <a:ext uri="{FF2B5EF4-FFF2-40B4-BE49-F238E27FC236}">
                <a16:creationId xmlns:a16="http://schemas.microsoft.com/office/drawing/2014/main" id="{DC36D76A-4CE1-1D47-A2A4-434AB4553162}"/>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4" name="Rectangle 13">
            <a:extLst>
              <a:ext uri="{FF2B5EF4-FFF2-40B4-BE49-F238E27FC236}">
                <a16:creationId xmlns:a16="http://schemas.microsoft.com/office/drawing/2014/main" id="{CE277AB2-5E37-2148-B9EB-63192DA317FC}"/>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374780029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0" r:id="rId4"/>
    <p:sldLayoutId id="2147483675" r:id="rId5"/>
    <p:sldLayoutId id="2147483676" r:id="rId6"/>
    <p:sldLayoutId id="2147483670" r:id="rId7"/>
    <p:sldLayoutId id="2147483672" r:id="rId8"/>
    <p:sldLayoutId id="2147483671" r:id="rId9"/>
    <p:sldLayoutId id="2147483650" r:id="rId10"/>
    <p:sldLayoutId id="2147483663" r:id="rId11"/>
    <p:sldLayoutId id="2147483673" r:id="rId12"/>
    <p:sldLayoutId id="2147483664" r:id="rId13"/>
    <p:sldLayoutId id="2147483665" r:id="rId14"/>
    <p:sldLayoutId id="2147483655" r:id="rId15"/>
    <p:sldLayoutId id="2147483666" r:id="rId16"/>
    <p:sldLayoutId id="2147483667" r:id="rId17"/>
    <p:sldLayoutId id="2147483668" r:id="rId18"/>
    <p:sldLayoutId id="2147483669" r:id="rId19"/>
    <p:sldLayoutId id="2147483674" r:id="rId20"/>
  </p:sldLayoutIdLst>
  <p:hf sldNum="0" hdr="0" ft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5.xml"/><Relationship Id="rId7" Type="http://schemas.openxmlformats.org/officeDocument/2006/relationships/image" Target="../media/image2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27.jpe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7.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7.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FE4EA0F-D20E-2546-97DF-2EBBDFFDF0A1}"/>
              </a:ext>
            </a:extLst>
          </p:cNvPr>
          <p:cNvSpPr>
            <a:spLocks noGrp="1"/>
          </p:cNvSpPr>
          <p:nvPr>
            <p:ph type="title"/>
          </p:nvPr>
        </p:nvSpPr>
        <p:spPr/>
        <p:txBody>
          <a:bodyPr/>
          <a:lstStyle/>
          <a:p>
            <a:pPr>
              <a:lnSpc>
                <a:spcPct val="100000"/>
              </a:lnSpc>
            </a:pPr>
            <a:r>
              <a:rPr lang="en-US" sz="2600"/>
              <a:t>Distributed Energy Resource (DER) Integration into Wholesale Markets and Operations</a:t>
            </a:r>
          </a:p>
        </p:txBody>
      </p:sp>
      <p:sp>
        <p:nvSpPr>
          <p:cNvPr id="11" name="Text Placeholder 10">
            <a:extLst>
              <a:ext uri="{FF2B5EF4-FFF2-40B4-BE49-F238E27FC236}">
                <a16:creationId xmlns:a16="http://schemas.microsoft.com/office/drawing/2014/main" id="{1FBFF0B0-D7D4-DD48-9E8A-03C31D56D256}"/>
              </a:ext>
            </a:extLst>
          </p:cNvPr>
          <p:cNvSpPr>
            <a:spLocks noGrp="1"/>
          </p:cNvSpPr>
          <p:nvPr>
            <p:ph type="body" sz="quarter" idx="10"/>
          </p:nvPr>
        </p:nvSpPr>
        <p:spPr/>
        <p:txBody>
          <a:bodyPr lIns="0"/>
          <a:lstStyle/>
          <a:p>
            <a:pPr marL="9525" lvl="1"/>
            <a:r>
              <a:rPr lang="en-US" sz="2400" b="0"/>
              <a:t>Overview and Current Needs</a:t>
            </a:r>
          </a:p>
        </p:txBody>
      </p:sp>
      <p:sp>
        <p:nvSpPr>
          <p:cNvPr id="12" name="Text Placeholder 11">
            <a:extLst>
              <a:ext uri="{FF2B5EF4-FFF2-40B4-BE49-F238E27FC236}">
                <a16:creationId xmlns:a16="http://schemas.microsoft.com/office/drawing/2014/main" id="{1D4BBF88-3326-9342-9DB0-AA5331D92877}"/>
              </a:ext>
            </a:extLst>
          </p:cNvPr>
          <p:cNvSpPr>
            <a:spLocks noGrp="1"/>
          </p:cNvSpPr>
          <p:nvPr>
            <p:ph type="body" sz="quarter" idx="11"/>
          </p:nvPr>
        </p:nvSpPr>
        <p:spPr>
          <a:xfrm>
            <a:off x="2268542" y="5769864"/>
            <a:ext cx="3319145" cy="313880"/>
          </a:xfrm>
        </p:spPr>
        <p:txBody>
          <a:bodyPr lIns="0"/>
          <a:lstStyle/>
          <a:p>
            <a:r>
              <a:rPr lang="en-US" dirty="0"/>
              <a:t>January 2022</a:t>
            </a:r>
          </a:p>
        </p:txBody>
      </p:sp>
      <p:pic>
        <p:nvPicPr>
          <p:cNvPr id="3" name="Slide 1">
            <a:hlinkClick r:id="" action="ppaction://media"/>
            <a:extLst>
              <a:ext uri="{FF2B5EF4-FFF2-40B4-BE49-F238E27FC236}">
                <a16:creationId xmlns:a16="http://schemas.microsoft.com/office/drawing/2014/main" id="{0E739E14-44FC-4B5F-9BC5-B9EC52B06F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57167" y="6332630"/>
            <a:ext cx="406400" cy="406400"/>
          </a:xfrm>
          <a:prstGeom prst="rect">
            <a:avLst/>
          </a:prstGeom>
        </p:spPr>
      </p:pic>
    </p:spTree>
    <p:extLst>
      <p:ext uri="{BB962C8B-B14F-4D97-AF65-F5344CB8AC3E}">
        <p14:creationId xmlns:p14="http://schemas.microsoft.com/office/powerpoint/2010/main" val="1777639957"/>
      </p:ext>
    </p:extLst>
  </p:cSld>
  <p:clrMapOvr>
    <a:masterClrMapping/>
  </p:clrMapOvr>
  <mc:AlternateContent xmlns:mc="http://schemas.openxmlformats.org/markup-compatibility/2006" xmlns:p14="http://schemas.microsoft.com/office/powerpoint/2010/main">
    <mc:Choice Requires="p14">
      <p:transition spd="slow" p14:dur="2000" advTm="6720"/>
    </mc:Choice>
    <mc:Fallback xmlns="">
      <p:transition spd="slow" advTm="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C58B-E4FF-4069-B714-C66CB800F091}"/>
              </a:ext>
            </a:extLst>
          </p:cNvPr>
          <p:cNvSpPr>
            <a:spLocks noGrp="1"/>
          </p:cNvSpPr>
          <p:nvPr>
            <p:ph type="title"/>
          </p:nvPr>
        </p:nvSpPr>
        <p:spPr>
          <a:xfrm>
            <a:off x="952500" y="0"/>
            <a:ext cx="7431845" cy="2423159"/>
          </a:xfrm>
        </p:spPr>
        <p:txBody>
          <a:bodyPr anchor="ctr">
            <a:normAutofit/>
          </a:bodyPr>
          <a:lstStyle/>
          <a:p>
            <a:pPr marL="0" indent="0">
              <a:lnSpc>
                <a:spcPct val="100000"/>
              </a:lnSpc>
            </a:pPr>
            <a:r>
              <a:rPr lang="en-US" sz="2400">
                <a:solidFill>
                  <a:schemeClr val="bg1"/>
                </a:solidFill>
                <a:latin typeface="Montserrat" pitchFamily="2" charset="77"/>
              </a:rPr>
              <a:t>Broader gaps for DER market and system integration beyond Order 2222</a:t>
            </a:r>
          </a:p>
        </p:txBody>
      </p:sp>
      <p:sp>
        <p:nvSpPr>
          <p:cNvPr id="11" name="Freeform 10">
            <a:extLst>
              <a:ext uri="{FF2B5EF4-FFF2-40B4-BE49-F238E27FC236}">
                <a16:creationId xmlns:a16="http://schemas.microsoft.com/office/drawing/2014/main" id="{15057982-D973-9643-A662-9C223FCAB1AD}"/>
              </a:ext>
            </a:extLst>
          </p:cNvPr>
          <p:cNvSpPr/>
          <p:nvPr/>
        </p:nvSpPr>
        <p:spPr>
          <a:xfrm>
            <a:off x="970669" y="2980005"/>
            <a:ext cx="5584875" cy="1672391"/>
          </a:xfrm>
          <a:custGeom>
            <a:avLst/>
            <a:gdLst>
              <a:gd name="connsiteX0" fmla="*/ 0 w 4998460"/>
              <a:gd name="connsiteY0" fmla="*/ 0 h 1672391"/>
              <a:gd name="connsiteX1" fmla="*/ 4998460 w 4998460"/>
              <a:gd name="connsiteY1" fmla="*/ 0 h 1672391"/>
              <a:gd name="connsiteX2" fmla="*/ 4998460 w 4998460"/>
              <a:gd name="connsiteY2" fmla="*/ 1672391 h 1672391"/>
              <a:gd name="connsiteX3" fmla="*/ 0 w 4998460"/>
              <a:gd name="connsiteY3" fmla="*/ 1672391 h 1672391"/>
              <a:gd name="connsiteX4" fmla="*/ 0 w 4998460"/>
              <a:gd name="connsiteY4" fmla="*/ 0 h 1672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460" h="1672391">
                <a:moveTo>
                  <a:pt x="0" y="0"/>
                </a:moveTo>
                <a:lnTo>
                  <a:pt x="4998460" y="0"/>
                </a:lnTo>
                <a:lnTo>
                  <a:pt x="4998460" y="1672391"/>
                </a:lnTo>
                <a:lnTo>
                  <a:pt x="0" y="1672391"/>
                </a:lnTo>
                <a:lnTo>
                  <a:pt x="0" y="0"/>
                </a:lnTo>
                <a:close/>
              </a:path>
            </a:pathLst>
          </a:custGeom>
          <a:noFill/>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58007" tIns="53340" rIns="53340" bIns="53340" numCol="1" spcCol="1270" anchor="t" anchorCtr="0">
            <a:noAutofit/>
          </a:bodyPr>
          <a:lstStyle/>
          <a:p>
            <a:pPr defTabSz="622300">
              <a:spcBef>
                <a:spcPct val="0"/>
              </a:spcBef>
              <a:spcAft>
                <a:spcPct val="35000"/>
              </a:spcAft>
              <a:buClr>
                <a:srgbClr val="F15934"/>
              </a:buClr>
              <a:buSzPct val="60000"/>
            </a:pPr>
            <a:r>
              <a:rPr lang="en-US" sz="1400" b="1">
                <a:solidFill>
                  <a:srgbClr val="F15934"/>
                </a:solidFill>
                <a:latin typeface="Proxima Nova Semibold" panose="02000506030000020004" pitchFamily="50" charset="0"/>
              </a:rPr>
              <a:t>TRANSMISSION AND </a:t>
            </a:r>
            <a:br>
              <a:rPr lang="en-US" sz="1400" b="1">
                <a:solidFill>
                  <a:srgbClr val="F15934"/>
                </a:solidFill>
                <a:latin typeface="Proxima Nova Semibold" panose="02000506030000020004" pitchFamily="50" charset="0"/>
              </a:rPr>
            </a:br>
            <a:r>
              <a:rPr lang="en-US" sz="1400" b="1">
                <a:solidFill>
                  <a:srgbClr val="F15934"/>
                </a:solidFill>
                <a:latin typeface="Proxima Nova Semibold" panose="02000506030000020004" pitchFamily="50" charset="0"/>
              </a:rPr>
              <a:t>DISTRIBUTION PLANNING</a:t>
            </a:r>
          </a:p>
          <a:p>
            <a:pPr marL="117475" indent="-117475">
              <a:lnSpc>
                <a:spcPct val="110000"/>
              </a:lnSpc>
              <a:spcBef>
                <a:spcPct val="0"/>
              </a:spcBef>
              <a:spcAft>
                <a:spcPts val="800"/>
              </a:spcAft>
              <a:buClr>
                <a:srgbClr val="F15934"/>
              </a:buClr>
              <a:buSzPct val="60000"/>
              <a:buFont typeface="Wingdings" pitchFamily="2" charset="2"/>
              <a:buChar char="§"/>
            </a:pPr>
            <a:r>
              <a:rPr lang="en-US" sz="1400">
                <a:solidFill>
                  <a:schemeClr val="tx1">
                    <a:lumMod val="50000"/>
                    <a:lumOff val="50000"/>
                  </a:schemeClr>
                </a:solidFill>
                <a:latin typeface="Adobe Garamond Pro" panose="02020502060506020403" pitchFamily="18" charset="77"/>
              </a:rPr>
              <a:t>Integrate approach to distribution planning, interconnection, and operations</a:t>
            </a:r>
          </a:p>
          <a:p>
            <a:pPr marL="117475" indent="-117475">
              <a:lnSpc>
                <a:spcPct val="110000"/>
              </a:lnSpc>
              <a:spcBef>
                <a:spcPct val="0"/>
              </a:spcBef>
              <a:spcAft>
                <a:spcPts val="800"/>
              </a:spcAft>
              <a:buClr>
                <a:srgbClr val="F15934"/>
              </a:buClr>
              <a:buSzPct val="60000"/>
              <a:buFont typeface="Wingdings" pitchFamily="2" charset="2"/>
              <a:buChar char="§"/>
            </a:pPr>
            <a:r>
              <a:rPr lang="en-US" sz="1400">
                <a:solidFill>
                  <a:schemeClr val="tx1">
                    <a:lumMod val="50000"/>
                    <a:lumOff val="50000"/>
                  </a:schemeClr>
                </a:solidFill>
                <a:latin typeface="Adobe Garamond Pro" panose="02020502060506020403" pitchFamily="18" charset="77"/>
              </a:rPr>
              <a:t>Increase coordination between distribution and transmission planning</a:t>
            </a:r>
          </a:p>
        </p:txBody>
      </p:sp>
      <p:sp>
        <p:nvSpPr>
          <p:cNvPr id="13" name="Freeform 12">
            <a:extLst>
              <a:ext uri="{FF2B5EF4-FFF2-40B4-BE49-F238E27FC236}">
                <a16:creationId xmlns:a16="http://schemas.microsoft.com/office/drawing/2014/main" id="{AE7FFD5F-27AB-974F-9393-7BE01CEE2E15}"/>
              </a:ext>
            </a:extLst>
          </p:cNvPr>
          <p:cNvSpPr/>
          <p:nvPr/>
        </p:nvSpPr>
        <p:spPr>
          <a:xfrm>
            <a:off x="6971402" y="3008140"/>
            <a:ext cx="4353090" cy="2886221"/>
          </a:xfrm>
          <a:custGeom>
            <a:avLst/>
            <a:gdLst>
              <a:gd name="connsiteX0" fmla="*/ 0 w 4998460"/>
              <a:gd name="connsiteY0" fmla="*/ 0 h 1765300"/>
              <a:gd name="connsiteX1" fmla="*/ 4998460 w 4998460"/>
              <a:gd name="connsiteY1" fmla="*/ 0 h 1765300"/>
              <a:gd name="connsiteX2" fmla="*/ 4998460 w 4998460"/>
              <a:gd name="connsiteY2" fmla="*/ 1765300 h 1765300"/>
              <a:gd name="connsiteX3" fmla="*/ 0 w 4998460"/>
              <a:gd name="connsiteY3" fmla="*/ 1765300 h 1765300"/>
              <a:gd name="connsiteX4" fmla="*/ 0 w 4998460"/>
              <a:gd name="connsiteY4" fmla="*/ 0 h 176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460" h="1765300">
                <a:moveTo>
                  <a:pt x="0" y="0"/>
                </a:moveTo>
                <a:lnTo>
                  <a:pt x="4998460" y="0"/>
                </a:lnTo>
                <a:lnTo>
                  <a:pt x="4998460" y="1765300"/>
                </a:lnTo>
                <a:lnTo>
                  <a:pt x="0" y="1765300"/>
                </a:lnTo>
                <a:lnTo>
                  <a:pt x="0" y="0"/>
                </a:lnTo>
                <a:close/>
              </a:path>
            </a:pathLst>
          </a:custGeom>
          <a:noFill/>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58007" tIns="53340" rIns="53340" bIns="53340" numCol="1" spcCol="1270" anchor="t" anchorCtr="0">
            <a:noAutofit/>
          </a:bodyPr>
          <a:lstStyle/>
          <a:p>
            <a:pPr defTabSz="622300">
              <a:lnSpc>
                <a:spcPct val="90000"/>
              </a:lnSpc>
              <a:spcBef>
                <a:spcPct val="0"/>
              </a:spcBef>
              <a:spcAft>
                <a:spcPct val="35000"/>
              </a:spcAft>
              <a:buClr>
                <a:srgbClr val="F15934"/>
              </a:buClr>
              <a:buSzPct val="60000"/>
            </a:pPr>
            <a:r>
              <a:rPr lang="en-US" sz="1400" b="1" dirty="0">
                <a:solidFill>
                  <a:srgbClr val="F15934"/>
                </a:solidFill>
                <a:latin typeface="Proxima Nova Semibold" panose="02000506030000020004" pitchFamily="50" charset="0"/>
              </a:rPr>
              <a:t>DISTRIBUTION INTERCONNECTION</a:t>
            </a:r>
          </a:p>
          <a:p>
            <a:pPr marL="117475" indent="-117475">
              <a:lnSpc>
                <a:spcPct val="110000"/>
              </a:lnSpc>
              <a:spcBef>
                <a:spcPct val="0"/>
              </a:spcBef>
              <a:spcAft>
                <a:spcPts val="800"/>
              </a:spcAft>
              <a:buClr>
                <a:srgbClr val="F15934"/>
              </a:buClr>
              <a:buSzPct val="60000"/>
              <a:buFont typeface="Wingdings" pitchFamily="2" charset="2"/>
              <a:buChar char="§"/>
            </a:pPr>
            <a:r>
              <a:rPr lang="en-US" sz="1400" dirty="0">
                <a:solidFill>
                  <a:schemeClr val="tx1">
                    <a:lumMod val="50000"/>
                    <a:lumOff val="50000"/>
                  </a:schemeClr>
                </a:solidFill>
                <a:latin typeface="Adobe Garamond Pro" panose="02020502060506020403" pitchFamily="18" charset="77"/>
              </a:rPr>
              <a:t>Determine setpoint guidance for smart inverters, given distribution systems’ needs</a:t>
            </a:r>
          </a:p>
          <a:p>
            <a:pPr marL="117475" indent="-117475">
              <a:lnSpc>
                <a:spcPct val="110000"/>
              </a:lnSpc>
              <a:spcBef>
                <a:spcPct val="0"/>
              </a:spcBef>
              <a:spcAft>
                <a:spcPts val="800"/>
              </a:spcAft>
              <a:buClr>
                <a:srgbClr val="F15934"/>
              </a:buClr>
              <a:buSzPct val="60000"/>
              <a:buFont typeface="Wingdings" pitchFamily="2" charset="2"/>
              <a:buChar char="§"/>
            </a:pPr>
            <a:r>
              <a:rPr lang="en-US" sz="1400" dirty="0">
                <a:solidFill>
                  <a:schemeClr val="tx1">
                    <a:lumMod val="50000"/>
                    <a:lumOff val="50000"/>
                  </a:schemeClr>
                </a:solidFill>
                <a:latin typeface="Adobe Garamond Pro" panose="02020502060506020403" pitchFamily="18" charset="77"/>
              </a:rPr>
              <a:t>Define how utilities should determine minimum reliability upgrades versus upgrades that could be avoided through DER curtailment or re-dispatch</a:t>
            </a:r>
          </a:p>
          <a:p>
            <a:pPr marL="117475" indent="-117475">
              <a:lnSpc>
                <a:spcPct val="110000"/>
              </a:lnSpc>
              <a:spcBef>
                <a:spcPct val="0"/>
              </a:spcBef>
              <a:spcAft>
                <a:spcPts val="800"/>
              </a:spcAft>
              <a:buClr>
                <a:srgbClr val="F15934"/>
              </a:buClr>
              <a:buSzPct val="60000"/>
              <a:buFont typeface="Wingdings" pitchFamily="2" charset="2"/>
              <a:buChar char="§"/>
            </a:pPr>
            <a:r>
              <a:rPr lang="en-US" sz="1400" dirty="0">
                <a:solidFill>
                  <a:schemeClr val="tx1">
                    <a:lumMod val="50000"/>
                    <a:lumOff val="50000"/>
                  </a:schemeClr>
                </a:solidFill>
                <a:latin typeface="Adobe Garamond Pro" panose="02020502060506020403" pitchFamily="18" charset="77"/>
              </a:rPr>
              <a:t>Determine how utilities ensure that procedures for curtailing or re-dispatching flexible interconnections are transparent and non-discriminatory</a:t>
            </a:r>
          </a:p>
        </p:txBody>
      </p:sp>
      <p:sp>
        <p:nvSpPr>
          <p:cNvPr id="16" name="Freeform 15">
            <a:extLst>
              <a:ext uri="{FF2B5EF4-FFF2-40B4-BE49-F238E27FC236}">
                <a16:creationId xmlns:a16="http://schemas.microsoft.com/office/drawing/2014/main" id="{71CBCAF4-86A9-9F48-BFA9-6707CE91BBE8}"/>
              </a:ext>
            </a:extLst>
          </p:cNvPr>
          <p:cNvSpPr/>
          <p:nvPr/>
        </p:nvSpPr>
        <p:spPr>
          <a:xfrm>
            <a:off x="970669" y="4892404"/>
            <a:ext cx="5767755" cy="1765300"/>
          </a:xfrm>
          <a:custGeom>
            <a:avLst/>
            <a:gdLst>
              <a:gd name="connsiteX0" fmla="*/ 0 w 4998460"/>
              <a:gd name="connsiteY0" fmla="*/ 0 h 1765300"/>
              <a:gd name="connsiteX1" fmla="*/ 4998460 w 4998460"/>
              <a:gd name="connsiteY1" fmla="*/ 0 h 1765300"/>
              <a:gd name="connsiteX2" fmla="*/ 4998460 w 4998460"/>
              <a:gd name="connsiteY2" fmla="*/ 1765300 h 1765300"/>
              <a:gd name="connsiteX3" fmla="*/ 0 w 4998460"/>
              <a:gd name="connsiteY3" fmla="*/ 1765300 h 1765300"/>
              <a:gd name="connsiteX4" fmla="*/ 0 w 4998460"/>
              <a:gd name="connsiteY4" fmla="*/ 0 h 176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460" h="1765300">
                <a:moveTo>
                  <a:pt x="0" y="0"/>
                </a:moveTo>
                <a:lnTo>
                  <a:pt x="4998460" y="0"/>
                </a:lnTo>
                <a:lnTo>
                  <a:pt x="4998460" y="1765300"/>
                </a:lnTo>
                <a:lnTo>
                  <a:pt x="0" y="1765300"/>
                </a:lnTo>
                <a:lnTo>
                  <a:pt x="0" y="0"/>
                </a:lnTo>
                <a:close/>
              </a:path>
            </a:pathLst>
          </a:custGeom>
          <a:noFill/>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58007" tIns="53340" rIns="53340" bIns="53340" numCol="1" spcCol="1270" anchor="t" anchorCtr="0">
            <a:noAutofit/>
          </a:bodyPr>
          <a:lstStyle/>
          <a:p>
            <a:pPr defTabSz="622300">
              <a:lnSpc>
                <a:spcPct val="90000"/>
              </a:lnSpc>
              <a:spcBef>
                <a:spcPct val="0"/>
              </a:spcBef>
              <a:spcAft>
                <a:spcPct val="35000"/>
              </a:spcAft>
              <a:buClr>
                <a:srgbClr val="F15934"/>
              </a:buClr>
              <a:buSzPct val="60000"/>
            </a:pPr>
            <a:r>
              <a:rPr lang="en-US" sz="1400" b="1">
                <a:solidFill>
                  <a:srgbClr val="F15934"/>
                </a:solidFill>
                <a:latin typeface="Proxima Nova Semibold" panose="02000506030000020004" pitchFamily="50" charset="0"/>
              </a:rPr>
              <a:t>DISTRIBUTION OPERATIONS</a:t>
            </a:r>
          </a:p>
          <a:p>
            <a:pPr marL="117475" indent="-117475">
              <a:lnSpc>
                <a:spcPct val="110000"/>
              </a:lnSpc>
              <a:spcBef>
                <a:spcPct val="0"/>
              </a:spcBef>
              <a:spcAft>
                <a:spcPts val="800"/>
              </a:spcAft>
              <a:buClr>
                <a:srgbClr val="F15934"/>
              </a:buClr>
              <a:buSzPct val="60000"/>
              <a:buFont typeface="Wingdings" pitchFamily="2" charset="2"/>
              <a:buChar char="§"/>
            </a:pPr>
            <a:r>
              <a:rPr lang="en-US" sz="1400">
                <a:solidFill>
                  <a:schemeClr val="tx1">
                    <a:lumMod val="50000"/>
                    <a:lumOff val="50000"/>
                  </a:schemeClr>
                </a:solidFill>
                <a:latin typeface="Adobe Garamond Pro" panose="02020502060506020403" pitchFamily="18" charset="77"/>
              </a:rPr>
              <a:t>Identify least-regrets enhancements in visibility, communications, DER operations, and real-time controls that will be needed</a:t>
            </a:r>
          </a:p>
          <a:p>
            <a:pPr marL="117475" indent="-117475">
              <a:lnSpc>
                <a:spcPct val="110000"/>
              </a:lnSpc>
              <a:spcBef>
                <a:spcPct val="0"/>
              </a:spcBef>
              <a:spcAft>
                <a:spcPts val="800"/>
              </a:spcAft>
              <a:buClr>
                <a:srgbClr val="F15934"/>
              </a:buClr>
              <a:buSzPct val="60000"/>
              <a:buFont typeface="Wingdings" pitchFamily="2" charset="2"/>
              <a:buChar char="§"/>
            </a:pPr>
            <a:r>
              <a:rPr lang="en-US" sz="1400">
                <a:solidFill>
                  <a:schemeClr val="tx1">
                    <a:lumMod val="50000"/>
                    <a:lumOff val="50000"/>
                  </a:schemeClr>
                </a:solidFill>
                <a:latin typeface="Adobe Garamond Pro" panose="02020502060506020403" pitchFamily="18" charset="77"/>
              </a:rPr>
              <a:t>Allocate responsibilities for active coordination of DER activity between the distribution system operator and the ISO/RTO</a:t>
            </a:r>
          </a:p>
        </p:txBody>
      </p:sp>
      <p:sp>
        <p:nvSpPr>
          <p:cNvPr id="9" name="Text Placeholder 6">
            <a:extLst>
              <a:ext uri="{FF2B5EF4-FFF2-40B4-BE49-F238E27FC236}">
                <a16:creationId xmlns:a16="http://schemas.microsoft.com/office/drawing/2014/main" id="{60D3920E-F32E-EF47-B3DD-86787230B735}"/>
              </a:ext>
            </a:extLst>
          </p:cNvPr>
          <p:cNvSpPr txBox="1">
            <a:spLocks/>
          </p:cNvSpPr>
          <p:nvPr/>
        </p:nvSpPr>
        <p:spPr>
          <a:xfrm>
            <a:off x="122663" y="148218"/>
            <a:ext cx="3657600" cy="230923"/>
          </a:xfr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a:solidFill>
                  <a:srgbClr val="FAA48D"/>
                </a:solidFill>
                <a:latin typeface="Montserrat" pitchFamily="2" charset="77"/>
              </a:rPr>
              <a:t>FINDINGS + RECOMMENDATIONS</a:t>
            </a:r>
          </a:p>
        </p:txBody>
      </p:sp>
      <p:pic>
        <p:nvPicPr>
          <p:cNvPr id="21" name="Picture 20" descr="Logo&#10;&#10;Description automatically generated">
            <a:extLst>
              <a:ext uri="{FF2B5EF4-FFF2-40B4-BE49-F238E27FC236}">
                <a16:creationId xmlns:a16="http://schemas.microsoft.com/office/drawing/2014/main" id="{CF367656-2CEA-A848-B79E-702A732E71DA}"/>
              </a:ext>
            </a:extLst>
          </p:cNvPr>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85936" y="3027092"/>
            <a:ext cx="969639" cy="969639"/>
          </a:xfrm>
          <a:prstGeom prst="rect">
            <a:avLst/>
          </a:prstGeom>
        </p:spPr>
      </p:pic>
      <p:pic>
        <p:nvPicPr>
          <p:cNvPr id="23" name="Picture 22" descr="Logo&#10;&#10;Description automatically generated">
            <a:extLst>
              <a:ext uri="{FF2B5EF4-FFF2-40B4-BE49-F238E27FC236}">
                <a16:creationId xmlns:a16="http://schemas.microsoft.com/office/drawing/2014/main" id="{32DADF8E-EECB-9C46-827C-516FD75CA762}"/>
              </a:ext>
            </a:extLst>
          </p:cNvPr>
          <p:cNvPicPr>
            <a:picLocks noChangeAspect="1"/>
          </p:cNvPicPr>
          <p:nvPr/>
        </p:nvPicPr>
        <p:blipFill>
          <a:blip r:embed="rId5"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921305" y="2970821"/>
            <a:ext cx="894239" cy="894239"/>
          </a:xfrm>
          <a:prstGeom prst="rect">
            <a:avLst/>
          </a:prstGeom>
        </p:spPr>
      </p:pic>
      <p:pic>
        <p:nvPicPr>
          <p:cNvPr id="24" name="Picture 23" descr="Icon&#10;&#10;Description automatically generated">
            <a:extLst>
              <a:ext uri="{FF2B5EF4-FFF2-40B4-BE49-F238E27FC236}">
                <a16:creationId xmlns:a16="http://schemas.microsoft.com/office/drawing/2014/main" id="{0464EE68-D2F4-E84A-87BD-B851CC94FAAE}"/>
              </a:ext>
            </a:extLst>
          </p:cNvPr>
          <p:cNvPicPr>
            <a:picLocks noChangeAspect="1"/>
          </p:cNvPicPr>
          <p:nvPr/>
        </p:nvPicPr>
        <p:blipFill>
          <a:blip r:embed="rId6"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02441" y="4831124"/>
            <a:ext cx="936629" cy="936629"/>
          </a:xfrm>
          <a:prstGeom prst="rect">
            <a:avLst/>
          </a:prstGeom>
        </p:spPr>
      </p:pic>
      <p:pic>
        <p:nvPicPr>
          <p:cNvPr id="3" name="Slide 10">
            <a:hlinkClick r:id="" action="ppaction://media"/>
            <a:extLst>
              <a:ext uri="{FF2B5EF4-FFF2-40B4-BE49-F238E27FC236}">
                <a16:creationId xmlns:a16="http://schemas.microsoft.com/office/drawing/2014/main" id="{A69AB547-7352-4466-84EB-AA5FA87595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3276" y="6250660"/>
            <a:ext cx="487363" cy="487363"/>
          </a:xfrm>
          <a:prstGeom prst="rect">
            <a:avLst/>
          </a:prstGeom>
        </p:spPr>
      </p:pic>
    </p:spTree>
    <p:extLst>
      <p:ext uri="{BB962C8B-B14F-4D97-AF65-F5344CB8AC3E}">
        <p14:creationId xmlns:p14="http://schemas.microsoft.com/office/powerpoint/2010/main" val="3435372848"/>
      </p:ext>
    </p:extLst>
  </p:cSld>
  <p:clrMapOvr>
    <a:masterClrMapping/>
  </p:clrMapOvr>
  <mc:AlternateContent xmlns:mc="http://schemas.openxmlformats.org/markup-compatibility/2006" xmlns:p14="http://schemas.microsoft.com/office/powerpoint/2010/main">
    <mc:Choice Requires="p14">
      <p:transition spd="slow" p14:dur="2000" advTm="168739"/>
    </mc:Choice>
    <mc:Fallback xmlns="">
      <p:transition spd="slow" advTm="168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C58B-E4FF-4069-B714-C66CB800F091}"/>
              </a:ext>
            </a:extLst>
          </p:cNvPr>
          <p:cNvSpPr>
            <a:spLocks noGrp="1"/>
          </p:cNvSpPr>
          <p:nvPr>
            <p:ph type="title" idx="4294967295"/>
          </p:nvPr>
        </p:nvSpPr>
        <p:spPr>
          <a:xfrm>
            <a:off x="0" y="98425"/>
            <a:ext cx="7408863" cy="548689"/>
          </a:xfrm>
        </p:spPr>
        <p:txBody>
          <a:bodyPr anchor="ctr">
            <a:normAutofit fontScale="90000"/>
          </a:bodyPr>
          <a:lstStyle/>
          <a:p>
            <a:pPr marL="0" indent="0">
              <a:lnSpc>
                <a:spcPct val="100000"/>
              </a:lnSpc>
            </a:pPr>
            <a:r>
              <a:rPr lang="en-US" sz="2400">
                <a:solidFill>
                  <a:schemeClr val="bg1"/>
                </a:solidFill>
                <a:latin typeface="Montserrat" pitchFamily="2" charset="77"/>
              </a:rPr>
              <a:t>Broader gaps for DER market and system integration beyond Order 2222</a:t>
            </a:r>
          </a:p>
        </p:txBody>
      </p:sp>
      <p:sp>
        <p:nvSpPr>
          <p:cNvPr id="11" name="Freeform 10">
            <a:extLst>
              <a:ext uri="{FF2B5EF4-FFF2-40B4-BE49-F238E27FC236}">
                <a16:creationId xmlns:a16="http://schemas.microsoft.com/office/drawing/2014/main" id="{CD8A2C9B-EC2D-FB46-BE27-1FB29462D442}"/>
              </a:ext>
            </a:extLst>
          </p:cNvPr>
          <p:cNvSpPr/>
          <p:nvPr/>
        </p:nvSpPr>
        <p:spPr>
          <a:xfrm>
            <a:off x="1167618" y="1792120"/>
            <a:ext cx="4844306" cy="2612851"/>
          </a:xfrm>
          <a:custGeom>
            <a:avLst/>
            <a:gdLst>
              <a:gd name="connsiteX0" fmla="*/ 0 w 4929187"/>
              <a:gd name="connsiteY0" fmla="*/ 0 h 1540371"/>
              <a:gd name="connsiteX1" fmla="*/ 4929187 w 4929187"/>
              <a:gd name="connsiteY1" fmla="*/ 0 h 1540371"/>
              <a:gd name="connsiteX2" fmla="*/ 4929187 w 4929187"/>
              <a:gd name="connsiteY2" fmla="*/ 1540371 h 1540371"/>
              <a:gd name="connsiteX3" fmla="*/ 0 w 4929187"/>
              <a:gd name="connsiteY3" fmla="*/ 1540371 h 1540371"/>
              <a:gd name="connsiteX4" fmla="*/ 0 w 4929187"/>
              <a:gd name="connsiteY4" fmla="*/ 0 h 1540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9187" h="1540371">
                <a:moveTo>
                  <a:pt x="0" y="0"/>
                </a:moveTo>
                <a:lnTo>
                  <a:pt x="4929187" y="0"/>
                </a:lnTo>
                <a:lnTo>
                  <a:pt x="4929187" y="1540371"/>
                </a:lnTo>
                <a:lnTo>
                  <a:pt x="0" y="1540371"/>
                </a:lnTo>
                <a:lnTo>
                  <a:pt x="0" y="0"/>
                </a:lnTo>
                <a:close/>
              </a:path>
            </a:pathLst>
          </a:custGeom>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43345" tIns="53340" rIns="53340" bIns="53340" numCol="1" spcCol="1270" anchor="t" anchorCtr="0">
            <a:noAutofit/>
          </a:bodyPr>
          <a:lstStyle/>
          <a:p>
            <a:pPr lvl="0" indent="0" defTabSz="622300">
              <a:lnSpc>
                <a:spcPct val="90000"/>
              </a:lnSpc>
              <a:spcBef>
                <a:spcPct val="0"/>
              </a:spcBef>
              <a:spcAft>
                <a:spcPct val="35000"/>
              </a:spcAft>
              <a:buClr>
                <a:srgbClr val="F15934"/>
              </a:buClr>
              <a:buSzPct val="60000"/>
              <a:buFont typeface="Wingdings" pitchFamily="2" charset="2"/>
              <a:buNone/>
              <a:tabLst/>
            </a:pPr>
            <a:r>
              <a:rPr lang="en-US" sz="1400" b="1">
                <a:solidFill>
                  <a:srgbClr val="F15934"/>
                </a:solidFill>
                <a:latin typeface="Proxima Nova Semibold" panose="02000506030000020004" pitchFamily="50" charset="0"/>
              </a:rPr>
              <a:t>COMMUNICATIONS AND DATA-SHARING</a:t>
            </a:r>
          </a:p>
          <a:p>
            <a:pPr marL="117475" lvl="0" indent="-117475" algn="l" defTabSz="914400" rtl="0" eaLnBrk="1" latinLnBrk="0" hangingPunct="1">
              <a:lnSpc>
                <a:spcPct val="110000"/>
              </a:lnSpc>
              <a:spcBef>
                <a:spcPct val="0"/>
              </a:spcBef>
              <a:spcAft>
                <a:spcPts val="800"/>
              </a:spcAft>
              <a:buClr>
                <a:srgbClr val="F15934"/>
              </a:buClr>
              <a:buSzPct val="60000"/>
              <a:buFont typeface="Wingdings" pitchFamily="2" charset="2"/>
              <a:buChar char="§"/>
              <a:tabLst/>
            </a:pPr>
            <a:r>
              <a:rPr lang="en-US" sz="1400" b="0" kern="1200">
                <a:ln>
                  <a:noFill/>
                </a:ln>
                <a:solidFill>
                  <a:schemeClr val="tx1">
                    <a:lumMod val="50000"/>
                    <a:lumOff val="50000"/>
                  </a:schemeClr>
                </a:solidFill>
                <a:latin typeface="Adobe Garamond Pro" panose="02020502060506020403" pitchFamily="18" charset="77"/>
                <a:ea typeface="+mn-ea"/>
                <a:cs typeface="+mn-cs"/>
              </a:rPr>
              <a:t>Enable increased communication between distribution utilities or distribution system operators and ISOs/RTOs, including during day-ahead and intraday scheduling, real-time dispatch, automatic generation control signals, and emergency operations</a:t>
            </a:r>
          </a:p>
          <a:p>
            <a:pPr marL="117475" lvl="0" indent="-117475" algn="l" defTabSz="914400" rtl="0" eaLnBrk="1" latinLnBrk="0" hangingPunct="1">
              <a:lnSpc>
                <a:spcPct val="110000"/>
              </a:lnSpc>
              <a:spcBef>
                <a:spcPct val="0"/>
              </a:spcBef>
              <a:spcAft>
                <a:spcPts val="800"/>
              </a:spcAft>
              <a:buClr>
                <a:srgbClr val="F15934"/>
              </a:buClr>
              <a:buSzPct val="60000"/>
              <a:buFont typeface="Wingdings" pitchFamily="2" charset="2"/>
              <a:buChar char="§"/>
              <a:tabLst/>
            </a:pPr>
            <a:r>
              <a:rPr lang="en-US" sz="1400" b="0" kern="1200">
                <a:ln>
                  <a:noFill/>
                </a:ln>
                <a:solidFill>
                  <a:schemeClr val="tx1">
                    <a:lumMod val="50000"/>
                    <a:lumOff val="50000"/>
                  </a:schemeClr>
                </a:solidFill>
                <a:latin typeface="Adobe Garamond Pro" panose="02020502060506020403" pitchFamily="18" charset="77"/>
                <a:ea typeface="+mn-ea"/>
                <a:cs typeface="+mn-cs"/>
              </a:rPr>
              <a:t>Increase available information on loads, anticipated load growth, and DERs in the interconnection queue</a:t>
            </a:r>
          </a:p>
        </p:txBody>
      </p:sp>
      <p:sp>
        <p:nvSpPr>
          <p:cNvPr id="13" name="Freeform 12">
            <a:extLst>
              <a:ext uri="{FF2B5EF4-FFF2-40B4-BE49-F238E27FC236}">
                <a16:creationId xmlns:a16="http://schemas.microsoft.com/office/drawing/2014/main" id="{F0D46411-2EAB-B14A-9033-EE209DDD2677}"/>
              </a:ext>
            </a:extLst>
          </p:cNvPr>
          <p:cNvSpPr/>
          <p:nvPr/>
        </p:nvSpPr>
        <p:spPr>
          <a:xfrm>
            <a:off x="6458714" y="1792436"/>
            <a:ext cx="4106124" cy="1965422"/>
          </a:xfrm>
          <a:custGeom>
            <a:avLst/>
            <a:gdLst>
              <a:gd name="connsiteX0" fmla="*/ 0 w 4929187"/>
              <a:gd name="connsiteY0" fmla="*/ 0 h 1540371"/>
              <a:gd name="connsiteX1" fmla="*/ 4929187 w 4929187"/>
              <a:gd name="connsiteY1" fmla="*/ 0 h 1540371"/>
              <a:gd name="connsiteX2" fmla="*/ 4929187 w 4929187"/>
              <a:gd name="connsiteY2" fmla="*/ 1540371 h 1540371"/>
              <a:gd name="connsiteX3" fmla="*/ 0 w 4929187"/>
              <a:gd name="connsiteY3" fmla="*/ 1540371 h 1540371"/>
              <a:gd name="connsiteX4" fmla="*/ 0 w 4929187"/>
              <a:gd name="connsiteY4" fmla="*/ 0 h 1540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9187" h="1540371">
                <a:moveTo>
                  <a:pt x="0" y="0"/>
                </a:moveTo>
                <a:lnTo>
                  <a:pt x="4929187" y="0"/>
                </a:lnTo>
                <a:lnTo>
                  <a:pt x="4929187" y="1540371"/>
                </a:lnTo>
                <a:lnTo>
                  <a:pt x="0" y="1540371"/>
                </a:lnTo>
                <a:lnTo>
                  <a:pt x="0" y="0"/>
                </a:lnTo>
                <a:close/>
              </a:path>
            </a:pathLst>
          </a:custGeom>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43345"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rgbClr val="F15934"/>
                </a:solidFill>
                <a:latin typeface="Proxima Nova Semibold" panose="02000506030000020004" pitchFamily="50" charset="0"/>
              </a:rPr>
              <a:t>MARKET REGULATION</a:t>
            </a:r>
          </a:p>
          <a:p>
            <a:pPr marL="117475" lvl="0" indent="-117475" algn="l" defTabSz="914400" rtl="0" eaLnBrk="1" latinLnBrk="0" hangingPunct="1">
              <a:lnSpc>
                <a:spcPct val="110000"/>
              </a:lnSpc>
              <a:spcBef>
                <a:spcPct val="0"/>
              </a:spcBef>
              <a:spcAft>
                <a:spcPts val="800"/>
              </a:spcAft>
              <a:buClr>
                <a:srgbClr val="F15934"/>
              </a:buClr>
              <a:buSzPct val="60000"/>
              <a:buFont typeface="Wingdings" pitchFamily="2" charset="2"/>
              <a:buChar char="§"/>
              <a:tabLst/>
            </a:pPr>
            <a:r>
              <a:rPr lang="en-US" sz="1400">
                <a:solidFill>
                  <a:schemeClr val="tx1">
                    <a:lumMod val="50000"/>
                    <a:lumOff val="50000"/>
                  </a:schemeClr>
                </a:solidFill>
                <a:latin typeface="Adobe Garamond Pro" panose="02020502060506020403" pitchFamily="18" charset="77"/>
              </a:rPr>
              <a:t>Ensure that distribution operators’ overrides of DER schedules and dispatch and dispatch of DERs are transparent and non-discriminatory</a:t>
            </a:r>
          </a:p>
          <a:p>
            <a:pPr marL="117475" lvl="0" indent="-117475" algn="l" defTabSz="914400" rtl="0" eaLnBrk="1" latinLnBrk="0" hangingPunct="1">
              <a:lnSpc>
                <a:spcPct val="110000"/>
              </a:lnSpc>
              <a:spcBef>
                <a:spcPct val="0"/>
              </a:spcBef>
              <a:spcAft>
                <a:spcPts val="800"/>
              </a:spcAft>
              <a:buClr>
                <a:srgbClr val="F15934"/>
              </a:buClr>
              <a:buSzPct val="60000"/>
              <a:buFont typeface="Wingdings" pitchFamily="2" charset="2"/>
              <a:buChar char="§"/>
              <a:tabLst/>
            </a:pPr>
            <a:r>
              <a:rPr lang="en-US" sz="1400">
                <a:solidFill>
                  <a:schemeClr val="tx1">
                    <a:lumMod val="50000"/>
                    <a:lumOff val="50000"/>
                  </a:schemeClr>
                </a:solidFill>
                <a:latin typeface="Adobe Garamond Pro" panose="02020502060506020403" pitchFamily="18" charset="77"/>
              </a:rPr>
              <a:t>Clarify issues around state-federal jurisdiction</a:t>
            </a:r>
          </a:p>
        </p:txBody>
      </p:sp>
      <p:sp>
        <p:nvSpPr>
          <p:cNvPr id="15" name="Freeform 14">
            <a:extLst>
              <a:ext uri="{FF2B5EF4-FFF2-40B4-BE49-F238E27FC236}">
                <a16:creationId xmlns:a16="http://schemas.microsoft.com/office/drawing/2014/main" id="{A0936D77-24C6-714F-AFB7-14FAA94357AE}"/>
              </a:ext>
            </a:extLst>
          </p:cNvPr>
          <p:cNvSpPr/>
          <p:nvPr/>
        </p:nvSpPr>
        <p:spPr>
          <a:xfrm>
            <a:off x="1139473" y="4570490"/>
            <a:ext cx="4844306" cy="1241250"/>
          </a:xfrm>
          <a:custGeom>
            <a:avLst/>
            <a:gdLst>
              <a:gd name="connsiteX0" fmla="*/ 0 w 4929187"/>
              <a:gd name="connsiteY0" fmla="*/ 0 h 1540371"/>
              <a:gd name="connsiteX1" fmla="*/ 4929187 w 4929187"/>
              <a:gd name="connsiteY1" fmla="*/ 0 h 1540371"/>
              <a:gd name="connsiteX2" fmla="*/ 4929187 w 4929187"/>
              <a:gd name="connsiteY2" fmla="*/ 1540371 h 1540371"/>
              <a:gd name="connsiteX3" fmla="*/ 0 w 4929187"/>
              <a:gd name="connsiteY3" fmla="*/ 1540371 h 1540371"/>
              <a:gd name="connsiteX4" fmla="*/ 0 w 4929187"/>
              <a:gd name="connsiteY4" fmla="*/ 0 h 1540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9187" h="1540371">
                <a:moveTo>
                  <a:pt x="0" y="0"/>
                </a:moveTo>
                <a:lnTo>
                  <a:pt x="4929187" y="0"/>
                </a:lnTo>
                <a:lnTo>
                  <a:pt x="4929187" y="1540371"/>
                </a:lnTo>
                <a:lnTo>
                  <a:pt x="0" y="1540371"/>
                </a:lnTo>
                <a:lnTo>
                  <a:pt x="0" y="0"/>
                </a:lnTo>
                <a:close/>
              </a:path>
            </a:pathLst>
          </a:custGeom>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43345" tIns="53340" rIns="53340" bIns="53340" numCol="1" spcCol="1270" anchor="t" anchorCtr="0">
            <a:noAutofit/>
          </a:bodyPr>
          <a:lstStyle/>
          <a:p>
            <a:pPr defTabSz="622300" rtl="0" eaLnBrk="1" latinLnBrk="0" hangingPunct="1">
              <a:lnSpc>
                <a:spcPct val="90000"/>
              </a:lnSpc>
              <a:spcBef>
                <a:spcPct val="0"/>
              </a:spcBef>
              <a:spcAft>
                <a:spcPct val="35000"/>
              </a:spcAft>
              <a:buClr>
                <a:srgbClr val="F15934"/>
              </a:buClr>
              <a:buSzPct val="60000"/>
              <a:tabLst/>
            </a:pPr>
            <a:r>
              <a:rPr lang="en-US" sz="1400" b="1">
                <a:solidFill>
                  <a:srgbClr val="F15934"/>
                </a:solidFill>
                <a:latin typeface="Proxima Nova Semibold" panose="02000506030000020004" pitchFamily="50" charset="0"/>
              </a:rPr>
              <a:t>ISO/RTO MARKET DESIGN</a:t>
            </a:r>
          </a:p>
          <a:p>
            <a:pPr marL="117475" lvl="0" indent="-117475" algn="l" defTabSz="914400" rtl="0" eaLnBrk="1" latinLnBrk="0" hangingPunct="1">
              <a:lnSpc>
                <a:spcPct val="110000"/>
              </a:lnSpc>
              <a:spcBef>
                <a:spcPct val="0"/>
              </a:spcBef>
              <a:spcAft>
                <a:spcPts val="800"/>
              </a:spcAft>
              <a:buClr>
                <a:srgbClr val="F15934"/>
              </a:buClr>
              <a:buSzPct val="60000"/>
              <a:buFont typeface="Wingdings" pitchFamily="2" charset="2"/>
              <a:buChar char="§"/>
              <a:tabLst/>
            </a:pPr>
            <a:r>
              <a:rPr lang="en-US" sz="1400" b="0" kern="1200">
                <a:ln>
                  <a:noFill/>
                </a:ln>
                <a:solidFill>
                  <a:srgbClr val="000000">
                    <a:lumMod val="50000"/>
                    <a:lumOff val="50000"/>
                  </a:srgbClr>
                </a:solidFill>
                <a:latin typeface="Adobe Garamond Pro" panose="02020502060506020403" pitchFamily="18" charset="77"/>
                <a:ea typeface="+mn-ea"/>
                <a:cs typeface="+mn-cs"/>
              </a:rPr>
              <a:t>Implement market design changes to enable market-based approaches to load participation during the operating day</a:t>
            </a:r>
          </a:p>
        </p:txBody>
      </p:sp>
      <p:sp>
        <p:nvSpPr>
          <p:cNvPr id="18" name="Freeform 17">
            <a:extLst>
              <a:ext uri="{FF2B5EF4-FFF2-40B4-BE49-F238E27FC236}">
                <a16:creationId xmlns:a16="http://schemas.microsoft.com/office/drawing/2014/main" id="{21BFC889-C255-C943-AE8C-C17EFF84BABB}"/>
              </a:ext>
            </a:extLst>
          </p:cNvPr>
          <p:cNvSpPr/>
          <p:nvPr/>
        </p:nvSpPr>
        <p:spPr>
          <a:xfrm>
            <a:off x="6500916" y="3900404"/>
            <a:ext cx="4528155" cy="1939472"/>
          </a:xfrm>
          <a:custGeom>
            <a:avLst/>
            <a:gdLst>
              <a:gd name="connsiteX0" fmla="*/ 0 w 4929187"/>
              <a:gd name="connsiteY0" fmla="*/ 0 h 1540371"/>
              <a:gd name="connsiteX1" fmla="*/ 4929187 w 4929187"/>
              <a:gd name="connsiteY1" fmla="*/ 0 h 1540371"/>
              <a:gd name="connsiteX2" fmla="*/ 4929187 w 4929187"/>
              <a:gd name="connsiteY2" fmla="*/ 1540371 h 1540371"/>
              <a:gd name="connsiteX3" fmla="*/ 0 w 4929187"/>
              <a:gd name="connsiteY3" fmla="*/ 1540371 h 1540371"/>
              <a:gd name="connsiteX4" fmla="*/ 0 w 4929187"/>
              <a:gd name="connsiteY4" fmla="*/ 0 h 1540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9187" h="1540371">
                <a:moveTo>
                  <a:pt x="0" y="0"/>
                </a:moveTo>
                <a:lnTo>
                  <a:pt x="4929187" y="0"/>
                </a:lnTo>
                <a:lnTo>
                  <a:pt x="4929187" y="1540371"/>
                </a:lnTo>
                <a:lnTo>
                  <a:pt x="0" y="1540371"/>
                </a:lnTo>
                <a:lnTo>
                  <a:pt x="0" y="0"/>
                </a:lnTo>
                <a:close/>
              </a:path>
            </a:pathLst>
          </a:custGeom>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43345"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rgbClr val="F15934"/>
                </a:solidFill>
                <a:latin typeface="Proxima Nova Semibold" panose="02000506030000020004" pitchFamily="50" charset="0"/>
                <a:ea typeface="+mn-ea"/>
                <a:cs typeface="+mn-cs"/>
              </a:rPr>
              <a:t>UTILITY REGULATION AND </a:t>
            </a:r>
            <a:br>
              <a:rPr lang="en-US" sz="1400" b="1" kern="1200">
                <a:solidFill>
                  <a:srgbClr val="F15934"/>
                </a:solidFill>
                <a:latin typeface="Proxima Nova Semibold" panose="02000506030000020004" pitchFamily="50" charset="0"/>
                <a:ea typeface="+mn-ea"/>
                <a:cs typeface="+mn-cs"/>
              </a:rPr>
            </a:br>
            <a:r>
              <a:rPr lang="en-US" sz="1400" b="1" kern="1200">
                <a:solidFill>
                  <a:srgbClr val="F15934"/>
                </a:solidFill>
                <a:latin typeface="Proxima Nova Semibold" panose="02000506030000020004" pitchFamily="50" charset="0"/>
                <a:ea typeface="+mn-ea"/>
                <a:cs typeface="+mn-cs"/>
              </a:rPr>
              <a:t>BUSINESS MODELS</a:t>
            </a:r>
          </a:p>
          <a:p>
            <a:pPr marL="117475" lvl="0" indent="-117475" algn="l" defTabSz="914400" rtl="0" eaLnBrk="1" latinLnBrk="0" hangingPunct="1">
              <a:lnSpc>
                <a:spcPct val="110000"/>
              </a:lnSpc>
              <a:spcBef>
                <a:spcPct val="0"/>
              </a:spcBef>
              <a:spcAft>
                <a:spcPts val="800"/>
              </a:spcAft>
              <a:buClr>
                <a:srgbClr val="F15934"/>
              </a:buClr>
              <a:buSzPct val="60000"/>
              <a:buFont typeface="Wingdings" pitchFamily="2" charset="2"/>
              <a:buChar char="§"/>
              <a:tabLst/>
            </a:pPr>
            <a:r>
              <a:rPr lang="en-US" sz="1400">
                <a:solidFill>
                  <a:schemeClr val="tx1">
                    <a:lumMod val="50000"/>
                    <a:lumOff val="50000"/>
                  </a:schemeClr>
                </a:solidFill>
                <a:latin typeface="Adobe Garamond Pro" panose="02020502060506020403" pitchFamily="18" charset="77"/>
              </a:rPr>
              <a:t>Implement incentive frameworks that attempt to better align utility incentives with maximizing the system value of DERs</a:t>
            </a:r>
          </a:p>
          <a:p>
            <a:pPr marL="117475" lvl="0" indent="-117475" algn="l" defTabSz="914400" rtl="0" eaLnBrk="1" latinLnBrk="0" hangingPunct="1">
              <a:lnSpc>
                <a:spcPct val="110000"/>
              </a:lnSpc>
              <a:spcBef>
                <a:spcPct val="0"/>
              </a:spcBef>
              <a:spcAft>
                <a:spcPts val="800"/>
              </a:spcAft>
              <a:buClr>
                <a:srgbClr val="F15934"/>
              </a:buClr>
              <a:buSzPct val="60000"/>
              <a:buFont typeface="Wingdings" pitchFamily="2" charset="2"/>
              <a:buChar char="§"/>
              <a:tabLst/>
            </a:pPr>
            <a:r>
              <a:rPr lang="en-US" sz="1400">
                <a:solidFill>
                  <a:schemeClr val="tx1">
                    <a:lumMod val="50000"/>
                    <a:lumOff val="50000"/>
                  </a:schemeClr>
                </a:solidFill>
                <a:latin typeface="Adobe Garamond Pro" panose="02020502060506020403" pitchFamily="18" charset="77"/>
              </a:rPr>
              <a:t>Design tariffs to incentivize the flexibility that can be provided through energy storage and load management</a:t>
            </a:r>
          </a:p>
        </p:txBody>
      </p:sp>
      <p:pic>
        <p:nvPicPr>
          <p:cNvPr id="8" name="Picture 7" descr="Icon&#10;&#10;Description automatically generated">
            <a:extLst>
              <a:ext uri="{FF2B5EF4-FFF2-40B4-BE49-F238E27FC236}">
                <a16:creationId xmlns:a16="http://schemas.microsoft.com/office/drawing/2014/main" id="{2B27D1C4-55E5-2D4E-896C-6DFD3B2DA397}"/>
              </a:ext>
            </a:extLst>
          </p:cNvPr>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461351" y="3928644"/>
            <a:ext cx="882508" cy="882508"/>
          </a:xfrm>
          <a:prstGeom prst="rect">
            <a:avLst/>
          </a:prstGeom>
        </p:spPr>
      </p:pic>
      <p:pic>
        <p:nvPicPr>
          <p:cNvPr id="16" name="Picture 15" descr="Logo&#10;&#10;Description automatically generated with medium confidence">
            <a:extLst>
              <a:ext uri="{FF2B5EF4-FFF2-40B4-BE49-F238E27FC236}">
                <a16:creationId xmlns:a16="http://schemas.microsoft.com/office/drawing/2014/main" id="{45DA2DF9-E6EE-544B-AE8C-29DBB4CB1E9C}"/>
              </a:ext>
            </a:extLst>
          </p:cNvPr>
          <p:cNvPicPr>
            <a:picLocks noChangeAspect="1"/>
          </p:cNvPicPr>
          <p:nvPr/>
        </p:nvPicPr>
        <p:blipFill>
          <a:blip r:embed="rId5"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98806" y="4524043"/>
            <a:ext cx="865668" cy="865668"/>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21B6F6AD-9B9F-B54F-AD22-740E2270F372}"/>
              </a:ext>
            </a:extLst>
          </p:cNvPr>
          <p:cNvPicPr>
            <a:picLocks noChangeAspect="1"/>
          </p:cNvPicPr>
          <p:nvPr/>
        </p:nvPicPr>
        <p:blipFill>
          <a:blip r:embed="rId6"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71784" y="1718825"/>
            <a:ext cx="925901" cy="925901"/>
          </a:xfrm>
          <a:prstGeom prst="rect">
            <a:avLst/>
          </a:prstGeom>
        </p:spPr>
      </p:pic>
      <p:pic>
        <p:nvPicPr>
          <p:cNvPr id="26" name="Picture 25" descr="Icon&#10;&#10;Description automatically generated">
            <a:extLst>
              <a:ext uri="{FF2B5EF4-FFF2-40B4-BE49-F238E27FC236}">
                <a16:creationId xmlns:a16="http://schemas.microsoft.com/office/drawing/2014/main" id="{76BCF452-71E3-8040-A21C-CDC5C50D8EE3}"/>
              </a:ext>
            </a:extLst>
          </p:cNvPr>
          <p:cNvPicPr>
            <a:picLocks noChangeAspect="1"/>
          </p:cNvPicPr>
          <p:nvPr/>
        </p:nvPicPr>
        <p:blipFill>
          <a:blip r:embed="rId7"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455956" y="1780127"/>
            <a:ext cx="850532" cy="850532"/>
          </a:xfrm>
          <a:prstGeom prst="rect">
            <a:avLst/>
          </a:prstGeom>
        </p:spPr>
      </p:pic>
      <p:sp>
        <p:nvSpPr>
          <p:cNvPr id="10" name="Text Placeholder 6">
            <a:extLst>
              <a:ext uri="{FF2B5EF4-FFF2-40B4-BE49-F238E27FC236}">
                <a16:creationId xmlns:a16="http://schemas.microsoft.com/office/drawing/2014/main" id="{8097E453-6DAF-884C-87A7-131320263202}"/>
              </a:ext>
            </a:extLst>
          </p:cNvPr>
          <p:cNvSpPr txBox="1">
            <a:spLocks/>
          </p:cNvSpPr>
          <p:nvPr/>
        </p:nvSpPr>
        <p:spPr>
          <a:xfrm>
            <a:off x="122663" y="148218"/>
            <a:ext cx="3657600" cy="366713"/>
          </a:xfr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a:solidFill>
                  <a:schemeClr val="bg1">
                    <a:lumMod val="85000"/>
                  </a:schemeClr>
                </a:solidFill>
                <a:latin typeface="Montserrat" pitchFamily="2" charset="77"/>
              </a:rPr>
              <a:t>FINDINGS + RECOMMENDATIONS</a:t>
            </a:r>
          </a:p>
        </p:txBody>
      </p:sp>
      <p:sp>
        <p:nvSpPr>
          <p:cNvPr id="25" name="Title 1">
            <a:extLst>
              <a:ext uri="{FF2B5EF4-FFF2-40B4-BE49-F238E27FC236}">
                <a16:creationId xmlns:a16="http://schemas.microsoft.com/office/drawing/2014/main" id="{A52ACA55-4C0D-C649-8898-B03323082527}"/>
              </a:ext>
            </a:extLst>
          </p:cNvPr>
          <p:cNvSpPr txBox="1">
            <a:spLocks/>
          </p:cNvSpPr>
          <p:nvPr/>
        </p:nvSpPr>
        <p:spPr>
          <a:xfrm>
            <a:off x="858127" y="717453"/>
            <a:ext cx="8862647" cy="815927"/>
          </a:xfrm>
          <a:prstGeom prst="rect">
            <a:avLst/>
          </a:prstGeom>
        </p:spPr>
        <p:txBody>
          <a:bodyPr anchor="t">
            <a:norm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a:lnSpc>
                <a:spcPct val="100000"/>
              </a:lnSpc>
            </a:pPr>
            <a:r>
              <a:rPr lang="en-US" sz="1800">
                <a:solidFill>
                  <a:srgbClr val="F15934"/>
                </a:solidFill>
                <a:latin typeface="Montserrat Medium" pitchFamily="2" charset="77"/>
              </a:rPr>
              <a:t>Broader gaps for DER market and system integration beyond Order 2222 </a:t>
            </a:r>
            <a:r>
              <a:rPr lang="en-US" sz="1600" i="1">
                <a:solidFill>
                  <a:srgbClr val="F15934"/>
                </a:solidFill>
                <a:latin typeface="Montserrat Medium" pitchFamily="2" charset="77"/>
              </a:rPr>
              <a:t>(continued)</a:t>
            </a:r>
          </a:p>
        </p:txBody>
      </p:sp>
      <p:pic>
        <p:nvPicPr>
          <p:cNvPr id="3" name="Slide 11">
            <a:hlinkClick r:id="" action="ppaction://media"/>
            <a:extLst>
              <a:ext uri="{FF2B5EF4-FFF2-40B4-BE49-F238E27FC236}">
                <a16:creationId xmlns:a16="http://schemas.microsoft.com/office/drawing/2014/main" id="{6F6F94D0-CC19-4DEA-9FA8-4A02899ED1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47990" y="6187217"/>
            <a:ext cx="487363" cy="487363"/>
          </a:xfrm>
          <a:prstGeom prst="rect">
            <a:avLst/>
          </a:prstGeom>
        </p:spPr>
      </p:pic>
    </p:spTree>
    <p:extLst>
      <p:ext uri="{BB962C8B-B14F-4D97-AF65-F5344CB8AC3E}">
        <p14:creationId xmlns:p14="http://schemas.microsoft.com/office/powerpoint/2010/main" val="1811490309"/>
      </p:ext>
    </p:extLst>
  </p:cSld>
  <p:clrMapOvr>
    <a:masterClrMapping/>
  </p:clrMapOvr>
  <mc:AlternateContent xmlns:mc="http://schemas.openxmlformats.org/markup-compatibility/2006" xmlns:p14="http://schemas.microsoft.com/office/powerpoint/2010/main">
    <mc:Choice Requires="p14">
      <p:transition spd="slow" p14:dur="2000" advTm="146086"/>
    </mc:Choice>
    <mc:Fallback xmlns="">
      <p:transition spd="slow" advTm="14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521D-4B91-4B45-960C-B1E29926C460}"/>
              </a:ext>
            </a:extLst>
          </p:cNvPr>
          <p:cNvSpPr>
            <a:spLocks noGrp="1"/>
          </p:cNvSpPr>
          <p:nvPr>
            <p:ph type="title"/>
          </p:nvPr>
        </p:nvSpPr>
        <p:spPr>
          <a:xfrm>
            <a:off x="952500" y="0"/>
            <a:ext cx="6965795" cy="2423159"/>
          </a:xfrm>
        </p:spPr>
        <p:txBody>
          <a:bodyPr anchor="ctr">
            <a:normAutofit/>
          </a:bodyPr>
          <a:lstStyle/>
          <a:p>
            <a:pPr marL="0" indent="0">
              <a:lnSpc>
                <a:spcPct val="100000"/>
              </a:lnSpc>
            </a:pPr>
            <a:r>
              <a:rPr lang="en-US" sz="2400">
                <a:solidFill>
                  <a:schemeClr val="bg1"/>
                </a:solidFill>
                <a:latin typeface="Montserrat" pitchFamily="2" charset="77"/>
              </a:rPr>
              <a:t>Recommendations to enable DER integration in wholesale markets</a:t>
            </a:r>
          </a:p>
        </p:txBody>
      </p:sp>
      <p:sp>
        <p:nvSpPr>
          <p:cNvPr id="4" name="Content Placeholder 3">
            <a:extLst>
              <a:ext uri="{FF2B5EF4-FFF2-40B4-BE49-F238E27FC236}">
                <a16:creationId xmlns:a16="http://schemas.microsoft.com/office/drawing/2014/main" id="{E0F6CE6C-57E7-43C1-9741-D5843B8FE2A7}"/>
              </a:ext>
            </a:extLst>
          </p:cNvPr>
          <p:cNvSpPr>
            <a:spLocks noGrp="1"/>
          </p:cNvSpPr>
          <p:nvPr>
            <p:ph sz="quarter" idx="10"/>
          </p:nvPr>
        </p:nvSpPr>
        <p:spPr>
          <a:xfrm>
            <a:off x="865505" y="2872777"/>
            <a:ext cx="10448692" cy="617554"/>
          </a:xfrm>
        </p:spPr>
        <p:txBody>
          <a:bodyPr>
            <a:noAutofit/>
          </a:bodyPr>
          <a:lstStyle/>
          <a:p>
            <a:pPr marL="0" indent="0">
              <a:lnSpc>
                <a:spcPct val="107000"/>
              </a:lnSpc>
              <a:spcBef>
                <a:spcPts val="0"/>
              </a:spcBef>
              <a:spcAft>
                <a:spcPts val="800"/>
              </a:spcAft>
              <a:buNone/>
            </a:pPr>
            <a:r>
              <a:rPr lang="en-US" sz="1500" b="0" dirty="0">
                <a:solidFill>
                  <a:srgbClr val="000000">
                    <a:lumMod val="50000"/>
                    <a:lumOff val="50000"/>
                  </a:srgbClr>
                </a:solidFill>
                <a:latin typeface="Adobe Garamond Pro" panose="02020502060506020403" pitchFamily="18" charset="77"/>
              </a:rPr>
              <a:t>For ISOs/RTOs at an early stage of DER integration, issues around FERC Order 2222 implementation and the list of gaps may appear complex. The strategies below can help state regulatory commissions, utilities, and ISOs/RTOs navigate next steps.</a:t>
            </a:r>
          </a:p>
        </p:txBody>
      </p:sp>
      <p:sp>
        <p:nvSpPr>
          <p:cNvPr id="12" name="Freeform 11">
            <a:extLst>
              <a:ext uri="{FF2B5EF4-FFF2-40B4-BE49-F238E27FC236}">
                <a16:creationId xmlns:a16="http://schemas.microsoft.com/office/drawing/2014/main" id="{8063902D-002E-1649-B969-B8CA5BA9FB0C}"/>
              </a:ext>
            </a:extLst>
          </p:cNvPr>
          <p:cNvSpPr/>
          <p:nvPr/>
        </p:nvSpPr>
        <p:spPr>
          <a:xfrm>
            <a:off x="1604916" y="3520608"/>
            <a:ext cx="9523142" cy="968811"/>
          </a:xfrm>
          <a:custGeom>
            <a:avLst/>
            <a:gdLst>
              <a:gd name="connsiteX0" fmla="*/ 161472 w 968810"/>
              <a:gd name="connsiteY0" fmla="*/ 0 h 9357079"/>
              <a:gd name="connsiteX1" fmla="*/ 807338 w 968810"/>
              <a:gd name="connsiteY1" fmla="*/ 0 h 9357079"/>
              <a:gd name="connsiteX2" fmla="*/ 968810 w 968810"/>
              <a:gd name="connsiteY2" fmla="*/ 161472 h 9357079"/>
              <a:gd name="connsiteX3" fmla="*/ 968810 w 968810"/>
              <a:gd name="connsiteY3" fmla="*/ 9357079 h 9357079"/>
              <a:gd name="connsiteX4" fmla="*/ 968810 w 968810"/>
              <a:gd name="connsiteY4" fmla="*/ 9357079 h 9357079"/>
              <a:gd name="connsiteX5" fmla="*/ 0 w 968810"/>
              <a:gd name="connsiteY5" fmla="*/ 9357079 h 9357079"/>
              <a:gd name="connsiteX6" fmla="*/ 0 w 968810"/>
              <a:gd name="connsiteY6" fmla="*/ 9357079 h 9357079"/>
              <a:gd name="connsiteX7" fmla="*/ 0 w 968810"/>
              <a:gd name="connsiteY7" fmla="*/ 161472 h 9357079"/>
              <a:gd name="connsiteX8" fmla="*/ 161472 w 968810"/>
              <a:gd name="connsiteY8" fmla="*/ 0 h 935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810" h="9357079">
                <a:moveTo>
                  <a:pt x="968810" y="1559552"/>
                </a:moveTo>
                <a:lnTo>
                  <a:pt x="968810" y="7797527"/>
                </a:lnTo>
                <a:cubicBezTo>
                  <a:pt x="968810" y="8658846"/>
                  <a:pt x="961325" y="9357074"/>
                  <a:pt x="952092" y="9357074"/>
                </a:cubicBezTo>
                <a:lnTo>
                  <a:pt x="0" y="9357074"/>
                </a:lnTo>
                <a:lnTo>
                  <a:pt x="0" y="9357074"/>
                </a:lnTo>
                <a:lnTo>
                  <a:pt x="0" y="5"/>
                </a:lnTo>
                <a:lnTo>
                  <a:pt x="0" y="5"/>
                </a:lnTo>
                <a:lnTo>
                  <a:pt x="952092" y="5"/>
                </a:lnTo>
                <a:cubicBezTo>
                  <a:pt x="961325" y="5"/>
                  <a:pt x="968810" y="698233"/>
                  <a:pt x="968810" y="1559552"/>
                </a:cubicBezTo>
                <a:close/>
              </a:path>
            </a:pathLst>
          </a:custGeom>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6183" rIns="56183" bIns="56184" numCol="1" spcCol="1270" anchor="ctr" anchorCtr="0">
            <a:noAutofit/>
          </a:bodyPr>
          <a:lstStyle/>
          <a:p>
            <a:pPr marL="117475" marR="0" lvl="0" indent="-117475" algn="l" defTabSz="914400" rtl="0" eaLnBrk="1" fontAlgn="auto" latinLnBrk="0" hangingPunct="1">
              <a:lnSpc>
                <a:spcPct val="110000"/>
              </a:lnSpc>
              <a:spcBef>
                <a:spcPct val="0"/>
              </a:spcBef>
              <a:spcAft>
                <a:spcPts val="800"/>
              </a:spcAft>
              <a:buClr>
                <a:srgbClr val="F15934"/>
              </a:buClr>
              <a:buSzPct val="60000"/>
              <a:buFont typeface="Wingdings" pitchFamily="2" charset="2"/>
              <a:buNone/>
              <a:tabLst/>
              <a:defRPr/>
            </a:pPr>
            <a:r>
              <a:rPr kumimoji="0" lang="en-US" sz="1500" b="0" i="0" u="none" strike="noStrike" kern="1200" cap="none" spc="0" normalizeH="0" baseline="0" noProof="0" dirty="0">
                <a:ln>
                  <a:noFill/>
                </a:ln>
                <a:solidFill>
                  <a:srgbClr val="000000">
                    <a:lumMod val="50000"/>
                    <a:lumOff val="50000"/>
                  </a:srgbClr>
                </a:solidFill>
                <a:effectLst/>
                <a:uLnTx/>
                <a:uFillTx/>
                <a:latin typeface="Adobe Garamond Pro" panose="02020502060506020403" pitchFamily="18" charset="77"/>
                <a:ea typeface="+mn-ea"/>
                <a:cs typeface="+mn-cs"/>
              </a:rPr>
              <a:t>	</a:t>
            </a:r>
            <a:r>
              <a:rPr kumimoji="0" lang="en-US" sz="1500" b="1" i="0" u="none" strike="noStrike" kern="1200" cap="none" spc="0" normalizeH="0" baseline="0" noProof="0" dirty="0">
                <a:ln>
                  <a:noFill/>
                </a:ln>
                <a:solidFill>
                  <a:srgbClr val="F15934"/>
                </a:solidFill>
                <a:effectLst/>
                <a:uLnTx/>
                <a:uFillTx/>
                <a:latin typeface="Montserrat SemiBold" pitchFamily="2" charset="77"/>
                <a:ea typeface="+mn-ea"/>
                <a:cs typeface="+mn-cs"/>
              </a:rPr>
              <a:t>START WITH MINOR CHANGES. </a:t>
            </a:r>
            <a:r>
              <a:rPr kumimoji="0" lang="en-US" sz="1500" b="0" i="0" u="none" strike="noStrike" kern="1200" cap="none" spc="0" normalizeH="0" baseline="0" noProof="0" dirty="0">
                <a:ln>
                  <a:noFill/>
                </a:ln>
                <a:solidFill>
                  <a:srgbClr val="000000">
                    <a:lumMod val="50000"/>
                    <a:lumOff val="50000"/>
                  </a:srgbClr>
                </a:solidFill>
                <a:effectLst/>
                <a:uLnTx/>
                <a:uFillTx/>
                <a:latin typeface="Adobe Garamond Pro" panose="02020502060506020403" pitchFamily="18" charset="77"/>
                <a:ea typeface="+mn-ea"/>
                <a:cs typeface="+mn-cs"/>
              </a:rPr>
              <a:t>Begin from an assumption that relatively minor changes in distribution planning, distribution operations, and utility investments in monitoring and controls necessary to support them will be needed for near-term compliance with Order 2222 (commissions, utilities).  </a:t>
            </a:r>
          </a:p>
        </p:txBody>
      </p:sp>
      <p:sp>
        <p:nvSpPr>
          <p:cNvPr id="13" name="Oval 12">
            <a:extLst>
              <a:ext uri="{FF2B5EF4-FFF2-40B4-BE49-F238E27FC236}">
                <a16:creationId xmlns:a16="http://schemas.microsoft.com/office/drawing/2014/main" id="{64FB8CF0-B446-BC48-A95F-E63481A3A25B}"/>
              </a:ext>
            </a:extLst>
          </p:cNvPr>
          <p:cNvSpPr/>
          <p:nvPr/>
        </p:nvSpPr>
        <p:spPr>
          <a:xfrm>
            <a:off x="948853" y="4625838"/>
            <a:ext cx="628098" cy="634333"/>
          </a:xfrm>
          <a:prstGeom prst="ellipse">
            <a:avLst/>
          </a:prstGeom>
          <a:noFill/>
          <a:ln w="41275">
            <a:solidFill>
              <a:srgbClr val="FF663E"/>
            </a:solidFill>
          </a:ln>
        </p:spPr>
        <p:style>
          <a:lnRef idx="2">
            <a:schemeClr val="accent2">
              <a:hueOff val="-1068445"/>
              <a:satOff val="-47949"/>
              <a:lumOff val="10883"/>
              <a:alphaOff val="0"/>
            </a:schemeClr>
          </a:lnRef>
          <a:fillRef idx="1">
            <a:schemeClr val="accent2">
              <a:hueOff val="-1068445"/>
              <a:satOff val="-47949"/>
              <a:lumOff val="10883"/>
              <a:alphaOff val="0"/>
            </a:schemeClr>
          </a:fillRef>
          <a:effectRef idx="0">
            <a:schemeClr val="accent2">
              <a:hueOff val="-1068445"/>
              <a:satOff val="-47949"/>
              <a:lumOff val="10883"/>
              <a:alphaOff val="0"/>
            </a:schemeClr>
          </a:effectRef>
          <a:fontRef idx="minor">
            <a:schemeClr val="lt1"/>
          </a:fontRef>
        </p:style>
        <p:txBody>
          <a:bodyPr spcFirstLastPara="0" vert="horz" wrap="square" lIns="10160" tIns="531827" rIns="10160" bIns="531827"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15934"/>
                </a:solidFill>
                <a:effectLst/>
                <a:uLnTx/>
                <a:uFillTx/>
                <a:latin typeface="Montserrat" pitchFamily="2" charset="77"/>
                <a:ea typeface="+mn-ea"/>
                <a:cs typeface="+mn-cs"/>
              </a:rPr>
              <a:t>2</a:t>
            </a:r>
          </a:p>
        </p:txBody>
      </p:sp>
      <p:sp>
        <p:nvSpPr>
          <p:cNvPr id="14" name="Freeform 13">
            <a:extLst>
              <a:ext uri="{FF2B5EF4-FFF2-40B4-BE49-F238E27FC236}">
                <a16:creationId xmlns:a16="http://schemas.microsoft.com/office/drawing/2014/main" id="{6A58FFDC-E198-AD4F-AA61-14A004B57B42}"/>
              </a:ext>
            </a:extLst>
          </p:cNvPr>
          <p:cNvSpPr/>
          <p:nvPr/>
        </p:nvSpPr>
        <p:spPr>
          <a:xfrm>
            <a:off x="1604916" y="4458599"/>
            <a:ext cx="9913434" cy="968811"/>
          </a:xfrm>
          <a:custGeom>
            <a:avLst/>
            <a:gdLst>
              <a:gd name="connsiteX0" fmla="*/ 161472 w 968810"/>
              <a:gd name="connsiteY0" fmla="*/ 0 h 9357079"/>
              <a:gd name="connsiteX1" fmla="*/ 807338 w 968810"/>
              <a:gd name="connsiteY1" fmla="*/ 0 h 9357079"/>
              <a:gd name="connsiteX2" fmla="*/ 968810 w 968810"/>
              <a:gd name="connsiteY2" fmla="*/ 161472 h 9357079"/>
              <a:gd name="connsiteX3" fmla="*/ 968810 w 968810"/>
              <a:gd name="connsiteY3" fmla="*/ 9357079 h 9357079"/>
              <a:gd name="connsiteX4" fmla="*/ 968810 w 968810"/>
              <a:gd name="connsiteY4" fmla="*/ 9357079 h 9357079"/>
              <a:gd name="connsiteX5" fmla="*/ 0 w 968810"/>
              <a:gd name="connsiteY5" fmla="*/ 9357079 h 9357079"/>
              <a:gd name="connsiteX6" fmla="*/ 0 w 968810"/>
              <a:gd name="connsiteY6" fmla="*/ 9357079 h 9357079"/>
              <a:gd name="connsiteX7" fmla="*/ 0 w 968810"/>
              <a:gd name="connsiteY7" fmla="*/ 161472 h 9357079"/>
              <a:gd name="connsiteX8" fmla="*/ 161472 w 968810"/>
              <a:gd name="connsiteY8" fmla="*/ 0 h 935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810" h="9357079">
                <a:moveTo>
                  <a:pt x="968810" y="1559552"/>
                </a:moveTo>
                <a:lnTo>
                  <a:pt x="968810" y="7797527"/>
                </a:lnTo>
                <a:cubicBezTo>
                  <a:pt x="968810" y="8658846"/>
                  <a:pt x="961325" y="9357074"/>
                  <a:pt x="952092" y="9357074"/>
                </a:cubicBezTo>
                <a:lnTo>
                  <a:pt x="0" y="9357074"/>
                </a:lnTo>
                <a:lnTo>
                  <a:pt x="0" y="9357074"/>
                </a:lnTo>
                <a:lnTo>
                  <a:pt x="0" y="5"/>
                </a:lnTo>
                <a:lnTo>
                  <a:pt x="0" y="5"/>
                </a:lnTo>
                <a:lnTo>
                  <a:pt x="952092" y="5"/>
                </a:lnTo>
                <a:cubicBezTo>
                  <a:pt x="961325" y="5"/>
                  <a:pt x="968810" y="698233"/>
                  <a:pt x="968810" y="1559552"/>
                </a:cubicBezTo>
                <a:close/>
              </a:path>
            </a:pathLst>
          </a:custGeom>
          <a:ln>
            <a:noFill/>
          </a:ln>
        </p:spPr>
        <p:style>
          <a:lnRef idx="2">
            <a:schemeClr val="accent2">
              <a:hueOff val="-1068445"/>
              <a:satOff val="-47949"/>
              <a:lumOff val="10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6183" rIns="56183" bIns="56184" numCol="1" spcCol="1270" anchor="ctr" anchorCtr="0">
            <a:noAutofit/>
          </a:bodyPr>
          <a:lstStyle/>
          <a:p>
            <a:pPr marL="117475" marR="0" lvl="0" indent="-117475" algn="l" defTabSz="914400" rtl="0" eaLnBrk="1" fontAlgn="auto" latinLnBrk="0" hangingPunct="1">
              <a:lnSpc>
                <a:spcPct val="110000"/>
              </a:lnSpc>
              <a:spcBef>
                <a:spcPct val="0"/>
              </a:spcBef>
              <a:spcAft>
                <a:spcPts val="800"/>
              </a:spcAft>
              <a:buClr>
                <a:srgbClr val="F15934"/>
              </a:buClr>
              <a:buSzPct val="60000"/>
              <a:buFont typeface="Wingdings" pitchFamily="2" charset="2"/>
              <a:buNone/>
              <a:tabLst/>
              <a:defRPr/>
            </a:pPr>
            <a:r>
              <a:rPr kumimoji="0" lang="en-US" sz="1500" b="0" i="0" u="none" strike="noStrike" kern="1200" cap="none" spc="0" normalizeH="0" baseline="0" noProof="0" dirty="0">
                <a:ln>
                  <a:noFill/>
                </a:ln>
                <a:solidFill>
                  <a:srgbClr val="000000">
                    <a:lumMod val="50000"/>
                    <a:lumOff val="50000"/>
                  </a:srgbClr>
                </a:solidFill>
                <a:effectLst/>
                <a:uLnTx/>
                <a:uFillTx/>
                <a:latin typeface="Adobe Garamond Pro" panose="02020502060506020403" pitchFamily="18" charset="77"/>
                <a:ea typeface="+mn-ea"/>
                <a:cs typeface="+mn-cs"/>
              </a:rPr>
              <a:t>	</a:t>
            </a:r>
            <a:r>
              <a:rPr kumimoji="0" lang="en-US" sz="1500" b="1" i="0" u="none" strike="noStrike" kern="1200" cap="none" spc="0" normalizeH="0" baseline="0" noProof="0" dirty="0">
                <a:ln>
                  <a:noFill/>
                </a:ln>
                <a:solidFill>
                  <a:srgbClr val="F15934"/>
                </a:solidFill>
                <a:effectLst/>
                <a:uLnTx/>
                <a:uFillTx/>
                <a:latin typeface="Montserrat SemiBold" pitchFamily="2" charset="77"/>
                <a:ea typeface="+mn-ea"/>
                <a:cs typeface="+mn-cs"/>
              </a:rPr>
              <a:t>LEVERAGE EXISTING DATA. </a:t>
            </a:r>
            <a:r>
              <a:rPr kumimoji="0" lang="en-US" sz="1500" b="0" i="0" u="none" strike="noStrike" kern="1200" cap="none" spc="0" normalizeH="0" baseline="0" noProof="0" dirty="0">
                <a:ln>
                  <a:noFill/>
                </a:ln>
                <a:solidFill>
                  <a:srgbClr val="000000">
                    <a:lumMod val="50000"/>
                    <a:lumOff val="50000"/>
                  </a:srgbClr>
                </a:solidFill>
                <a:effectLst/>
                <a:uLnTx/>
                <a:uFillTx/>
                <a:latin typeface="Adobe Garamond Pro" panose="02020502060506020403" pitchFamily="18" charset="77"/>
                <a:ea typeface="+mn-ea"/>
                <a:cs typeface="+mn-cs"/>
              </a:rPr>
              <a:t>Leverage data from DER registration and interconnection in DER aggregation reviews to minimize the need for additional study during reviews; in most cases, DER aggregation review should not require redoing interconnection studies (commissions, utilities).</a:t>
            </a:r>
          </a:p>
        </p:txBody>
      </p:sp>
      <p:sp>
        <p:nvSpPr>
          <p:cNvPr id="15" name="Oval 14">
            <a:extLst>
              <a:ext uri="{FF2B5EF4-FFF2-40B4-BE49-F238E27FC236}">
                <a16:creationId xmlns:a16="http://schemas.microsoft.com/office/drawing/2014/main" id="{5E2244D1-23A8-9240-901B-B48DA88AA0BC}"/>
              </a:ext>
            </a:extLst>
          </p:cNvPr>
          <p:cNvSpPr/>
          <p:nvPr/>
        </p:nvSpPr>
        <p:spPr>
          <a:xfrm>
            <a:off x="948853" y="5563828"/>
            <a:ext cx="628098" cy="634333"/>
          </a:xfrm>
          <a:prstGeom prst="ellipse">
            <a:avLst/>
          </a:prstGeom>
          <a:noFill/>
          <a:ln w="41275">
            <a:solidFill>
              <a:srgbClr val="FF663E"/>
            </a:solidFill>
          </a:ln>
        </p:spPr>
        <p:style>
          <a:lnRef idx="2">
            <a:schemeClr val="accent2">
              <a:hueOff val="-2136889"/>
              <a:satOff val="-95898"/>
              <a:lumOff val="21765"/>
              <a:alphaOff val="0"/>
            </a:schemeClr>
          </a:lnRef>
          <a:fillRef idx="1">
            <a:schemeClr val="accent2">
              <a:hueOff val="-2136889"/>
              <a:satOff val="-95898"/>
              <a:lumOff val="21765"/>
              <a:alphaOff val="0"/>
            </a:schemeClr>
          </a:fillRef>
          <a:effectRef idx="0">
            <a:schemeClr val="accent2">
              <a:hueOff val="-2136889"/>
              <a:satOff val="-95898"/>
              <a:lumOff val="21765"/>
              <a:alphaOff val="0"/>
            </a:schemeClr>
          </a:effectRef>
          <a:fontRef idx="minor">
            <a:schemeClr val="lt1"/>
          </a:fontRef>
        </p:style>
        <p:txBody>
          <a:bodyPr spcFirstLastPara="0" vert="horz" wrap="square" lIns="10160" tIns="531827" rIns="10160" bIns="531827"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15934"/>
                </a:solidFill>
                <a:effectLst/>
                <a:uLnTx/>
                <a:uFillTx/>
                <a:latin typeface="Montserrat" pitchFamily="2" charset="77"/>
                <a:ea typeface="+mn-ea"/>
                <a:cs typeface="+mn-cs"/>
              </a:rPr>
              <a:t>3</a:t>
            </a:r>
          </a:p>
        </p:txBody>
      </p:sp>
      <p:sp>
        <p:nvSpPr>
          <p:cNvPr id="16" name="Freeform 15">
            <a:extLst>
              <a:ext uri="{FF2B5EF4-FFF2-40B4-BE49-F238E27FC236}">
                <a16:creationId xmlns:a16="http://schemas.microsoft.com/office/drawing/2014/main" id="{01DD8172-BFBC-1643-A5C2-FCF485A404E0}"/>
              </a:ext>
            </a:extLst>
          </p:cNvPr>
          <p:cNvSpPr/>
          <p:nvPr/>
        </p:nvSpPr>
        <p:spPr>
          <a:xfrm>
            <a:off x="1604916" y="5396589"/>
            <a:ext cx="9757318" cy="968811"/>
          </a:xfrm>
          <a:custGeom>
            <a:avLst/>
            <a:gdLst>
              <a:gd name="connsiteX0" fmla="*/ 161472 w 968810"/>
              <a:gd name="connsiteY0" fmla="*/ 0 h 9357079"/>
              <a:gd name="connsiteX1" fmla="*/ 807338 w 968810"/>
              <a:gd name="connsiteY1" fmla="*/ 0 h 9357079"/>
              <a:gd name="connsiteX2" fmla="*/ 968810 w 968810"/>
              <a:gd name="connsiteY2" fmla="*/ 161472 h 9357079"/>
              <a:gd name="connsiteX3" fmla="*/ 968810 w 968810"/>
              <a:gd name="connsiteY3" fmla="*/ 9357079 h 9357079"/>
              <a:gd name="connsiteX4" fmla="*/ 968810 w 968810"/>
              <a:gd name="connsiteY4" fmla="*/ 9357079 h 9357079"/>
              <a:gd name="connsiteX5" fmla="*/ 0 w 968810"/>
              <a:gd name="connsiteY5" fmla="*/ 9357079 h 9357079"/>
              <a:gd name="connsiteX6" fmla="*/ 0 w 968810"/>
              <a:gd name="connsiteY6" fmla="*/ 9357079 h 9357079"/>
              <a:gd name="connsiteX7" fmla="*/ 0 w 968810"/>
              <a:gd name="connsiteY7" fmla="*/ 161472 h 9357079"/>
              <a:gd name="connsiteX8" fmla="*/ 161472 w 968810"/>
              <a:gd name="connsiteY8" fmla="*/ 0 h 935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810" h="9357079">
                <a:moveTo>
                  <a:pt x="968810" y="1559552"/>
                </a:moveTo>
                <a:lnTo>
                  <a:pt x="968810" y="7797527"/>
                </a:lnTo>
                <a:cubicBezTo>
                  <a:pt x="968810" y="8658846"/>
                  <a:pt x="961325" y="9357074"/>
                  <a:pt x="952092" y="9357074"/>
                </a:cubicBezTo>
                <a:lnTo>
                  <a:pt x="0" y="9357074"/>
                </a:lnTo>
                <a:lnTo>
                  <a:pt x="0" y="9357074"/>
                </a:lnTo>
                <a:lnTo>
                  <a:pt x="0" y="5"/>
                </a:lnTo>
                <a:lnTo>
                  <a:pt x="0" y="5"/>
                </a:lnTo>
                <a:lnTo>
                  <a:pt x="952092" y="5"/>
                </a:lnTo>
                <a:cubicBezTo>
                  <a:pt x="961325" y="5"/>
                  <a:pt x="968810" y="698233"/>
                  <a:pt x="968810" y="1559552"/>
                </a:cubicBezTo>
                <a:close/>
              </a:path>
            </a:pathLst>
          </a:custGeom>
          <a:ln>
            <a:noFill/>
          </a:ln>
        </p:spPr>
        <p:style>
          <a:lnRef idx="2">
            <a:schemeClr val="accent2">
              <a:hueOff val="-2136889"/>
              <a:satOff val="-95898"/>
              <a:lumOff val="2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6183" rIns="56183" bIns="56184" numCol="1" spcCol="1270" anchor="ctr" anchorCtr="0">
            <a:noAutofit/>
          </a:bodyPr>
          <a:lstStyle/>
          <a:p>
            <a:pPr marL="117475" marR="0" lvl="0" indent="-117475" algn="l" defTabSz="914400" rtl="0" eaLnBrk="1" fontAlgn="auto" latinLnBrk="0" hangingPunct="1">
              <a:lnSpc>
                <a:spcPct val="110000"/>
              </a:lnSpc>
              <a:spcBef>
                <a:spcPct val="0"/>
              </a:spcBef>
              <a:spcAft>
                <a:spcPts val="800"/>
              </a:spcAft>
              <a:buClr>
                <a:srgbClr val="F15934"/>
              </a:buClr>
              <a:buSzPct val="60000"/>
              <a:buFont typeface="Wingdings" pitchFamily="2" charset="2"/>
              <a:buNone/>
              <a:tabLst/>
              <a:defRPr/>
            </a:pPr>
            <a:r>
              <a:rPr kumimoji="0" lang="en-US" sz="1500" b="0" i="0" u="none" strike="noStrike" kern="1200" cap="none" spc="0" normalizeH="0" baseline="0" noProof="0" dirty="0">
                <a:ln>
                  <a:noFill/>
                </a:ln>
                <a:solidFill>
                  <a:srgbClr val="000000">
                    <a:lumMod val="50000"/>
                    <a:lumOff val="50000"/>
                  </a:srgbClr>
                </a:solidFill>
                <a:effectLst/>
                <a:uLnTx/>
                <a:uFillTx/>
                <a:latin typeface="Adobe Garamond Pro" panose="02020502060506020403" pitchFamily="18" charset="77"/>
                <a:ea typeface="+mn-ea"/>
                <a:cs typeface="+mn-cs"/>
              </a:rPr>
              <a:t>	</a:t>
            </a:r>
            <a:r>
              <a:rPr kumimoji="0" lang="en-US" sz="1500" b="1" i="0" u="none" strike="noStrike" kern="1200" cap="none" spc="0" normalizeH="0" baseline="0" noProof="0" dirty="0">
                <a:ln>
                  <a:noFill/>
                </a:ln>
                <a:solidFill>
                  <a:srgbClr val="F15934"/>
                </a:solidFill>
                <a:effectLst/>
                <a:uLnTx/>
                <a:uFillTx/>
                <a:latin typeface="Montserrat SemiBold" pitchFamily="2" charset="77"/>
                <a:ea typeface="+mn-ea"/>
                <a:cs typeface="+mn-cs"/>
              </a:rPr>
              <a:t>USE EXISTING PROCESSES FOR COMMUNICATIONS AND DATA-SHARING. </a:t>
            </a:r>
            <a:r>
              <a:rPr kumimoji="0" lang="en-US" sz="1500" b="0" i="0" u="none" strike="noStrike" kern="1200" cap="none" spc="0" normalizeH="0" baseline="0" noProof="0" dirty="0">
                <a:ln>
                  <a:noFill/>
                </a:ln>
                <a:solidFill>
                  <a:srgbClr val="000000">
                    <a:lumMod val="50000"/>
                    <a:lumOff val="50000"/>
                  </a:srgbClr>
                </a:solidFill>
                <a:effectLst/>
                <a:uLnTx/>
                <a:uFillTx/>
                <a:latin typeface="Adobe Garamond Pro" panose="02020502060506020403" pitchFamily="18" charset="77"/>
                <a:ea typeface="+mn-ea"/>
                <a:cs typeface="+mn-cs"/>
              </a:rPr>
              <a:t>Rather than create new processes and additional complexity, make use of existing protocols and processes for communications and data-sharing among utilities, aggregators, and ISOs/RTOs (utilities, DER aggregators, ISOs/RTOs).</a:t>
            </a:r>
          </a:p>
        </p:txBody>
      </p:sp>
      <p:sp>
        <p:nvSpPr>
          <p:cNvPr id="8" name="Text Placeholder 6">
            <a:extLst>
              <a:ext uri="{FF2B5EF4-FFF2-40B4-BE49-F238E27FC236}">
                <a16:creationId xmlns:a16="http://schemas.microsoft.com/office/drawing/2014/main" id="{C223254A-210B-D84E-91FF-6CA32C92A8C3}"/>
              </a:ext>
            </a:extLst>
          </p:cNvPr>
          <p:cNvSpPr txBox="1">
            <a:spLocks/>
          </p:cNvSpPr>
          <p:nvPr/>
        </p:nvSpPr>
        <p:spPr>
          <a:xfrm>
            <a:off x="122663" y="148218"/>
            <a:ext cx="3657600" cy="366713"/>
          </a:xfr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1300" b="1" i="0" u="none" strike="noStrike" kern="1200" cap="none" spc="0" normalizeH="0" baseline="0" noProof="0">
                <a:ln>
                  <a:noFill/>
                </a:ln>
                <a:solidFill>
                  <a:srgbClr val="FAA48D"/>
                </a:solidFill>
                <a:effectLst/>
                <a:uLnTx/>
                <a:uFillTx/>
                <a:latin typeface="Montserrat" pitchFamily="2" charset="77"/>
                <a:ea typeface="+mn-ea"/>
                <a:cs typeface="+mn-cs"/>
              </a:rPr>
              <a:t>FINDINGS + RECOMMENDATIONS</a:t>
            </a:r>
          </a:p>
        </p:txBody>
      </p:sp>
      <p:sp>
        <p:nvSpPr>
          <p:cNvPr id="17" name="Oval 16">
            <a:extLst>
              <a:ext uri="{FF2B5EF4-FFF2-40B4-BE49-F238E27FC236}">
                <a16:creationId xmlns:a16="http://schemas.microsoft.com/office/drawing/2014/main" id="{D922B547-49E3-6345-9ACC-E14C51F92E56}"/>
              </a:ext>
            </a:extLst>
          </p:cNvPr>
          <p:cNvSpPr/>
          <p:nvPr/>
        </p:nvSpPr>
        <p:spPr>
          <a:xfrm>
            <a:off x="948853" y="3687847"/>
            <a:ext cx="628098" cy="634333"/>
          </a:xfrm>
          <a:prstGeom prst="ellipse">
            <a:avLst/>
          </a:prstGeom>
          <a:noFill/>
          <a:ln w="41275">
            <a:solidFill>
              <a:srgbClr val="FF663E"/>
            </a:solidFill>
          </a:ln>
        </p:spPr>
        <p:style>
          <a:lnRef idx="2">
            <a:schemeClr val="accent2">
              <a:hueOff val="-1068445"/>
              <a:satOff val="-47949"/>
              <a:lumOff val="10883"/>
              <a:alphaOff val="0"/>
            </a:schemeClr>
          </a:lnRef>
          <a:fillRef idx="1">
            <a:schemeClr val="accent2">
              <a:hueOff val="-1068445"/>
              <a:satOff val="-47949"/>
              <a:lumOff val="10883"/>
              <a:alphaOff val="0"/>
            </a:schemeClr>
          </a:fillRef>
          <a:effectRef idx="0">
            <a:schemeClr val="accent2">
              <a:hueOff val="-1068445"/>
              <a:satOff val="-47949"/>
              <a:lumOff val="10883"/>
              <a:alphaOff val="0"/>
            </a:schemeClr>
          </a:effectRef>
          <a:fontRef idx="minor">
            <a:schemeClr val="lt1"/>
          </a:fontRef>
        </p:style>
        <p:txBody>
          <a:bodyPr spcFirstLastPara="0" vert="horz" wrap="square" lIns="10160" tIns="531827" rIns="10160" bIns="531827"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15934"/>
                </a:solidFill>
                <a:effectLst/>
                <a:uLnTx/>
                <a:uFillTx/>
                <a:latin typeface="Montserrat" pitchFamily="2" charset="77"/>
                <a:ea typeface="+mn-ea"/>
                <a:cs typeface="+mn-cs"/>
              </a:rPr>
              <a:t>1</a:t>
            </a:r>
          </a:p>
        </p:txBody>
      </p:sp>
      <p:pic>
        <p:nvPicPr>
          <p:cNvPr id="5" name="Audio 4">
            <a:hlinkClick r:id="" action="ppaction://media"/>
            <a:extLst>
              <a:ext uri="{FF2B5EF4-FFF2-40B4-BE49-F238E27FC236}">
                <a16:creationId xmlns:a16="http://schemas.microsoft.com/office/drawing/2014/main" id="{01295D23-1DAD-42A2-91C8-82578AF115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13526122"/>
      </p:ext>
    </p:extLst>
  </p:cSld>
  <p:clrMapOvr>
    <a:masterClrMapping/>
  </p:clrMapOvr>
  <mc:AlternateContent xmlns:mc="http://schemas.openxmlformats.org/markup-compatibility/2006" xmlns:p14="http://schemas.microsoft.com/office/powerpoint/2010/main">
    <mc:Choice Requires="p14">
      <p:transition spd="slow" p14:dur="2000" advTm="75754"/>
    </mc:Choice>
    <mc:Fallback xmlns="">
      <p:transition spd="slow" advTm="75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3394AE7-26C5-854F-B887-F0D4B99426C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0"/>
            <a:ext cx="4726745" cy="6858000"/>
          </a:xfrm>
          <a:prstGeom prst="rect">
            <a:avLst/>
          </a:prstGeom>
        </p:spPr>
      </p:pic>
      <p:sp>
        <p:nvSpPr>
          <p:cNvPr id="12" name="Freeform 11">
            <a:extLst>
              <a:ext uri="{FF2B5EF4-FFF2-40B4-BE49-F238E27FC236}">
                <a16:creationId xmlns:a16="http://schemas.microsoft.com/office/drawing/2014/main" id="{4DF6BB92-4863-D04C-9EE1-035B88947EB3}"/>
              </a:ext>
            </a:extLst>
          </p:cNvPr>
          <p:cNvSpPr/>
          <p:nvPr/>
        </p:nvSpPr>
        <p:spPr>
          <a:xfrm>
            <a:off x="6137232" y="2014337"/>
            <a:ext cx="5126299" cy="1488518"/>
          </a:xfrm>
          <a:custGeom>
            <a:avLst/>
            <a:gdLst>
              <a:gd name="connsiteX0" fmla="*/ 161314 w 967864"/>
              <a:gd name="connsiteY0" fmla="*/ 0 h 9358098"/>
              <a:gd name="connsiteX1" fmla="*/ 806550 w 967864"/>
              <a:gd name="connsiteY1" fmla="*/ 0 h 9358098"/>
              <a:gd name="connsiteX2" fmla="*/ 967864 w 967864"/>
              <a:gd name="connsiteY2" fmla="*/ 161314 h 9358098"/>
              <a:gd name="connsiteX3" fmla="*/ 967864 w 967864"/>
              <a:gd name="connsiteY3" fmla="*/ 9358098 h 9358098"/>
              <a:gd name="connsiteX4" fmla="*/ 967864 w 967864"/>
              <a:gd name="connsiteY4" fmla="*/ 9358098 h 9358098"/>
              <a:gd name="connsiteX5" fmla="*/ 0 w 967864"/>
              <a:gd name="connsiteY5" fmla="*/ 9358098 h 9358098"/>
              <a:gd name="connsiteX6" fmla="*/ 0 w 967864"/>
              <a:gd name="connsiteY6" fmla="*/ 9358098 h 9358098"/>
              <a:gd name="connsiteX7" fmla="*/ 0 w 967864"/>
              <a:gd name="connsiteY7" fmla="*/ 161314 h 9358098"/>
              <a:gd name="connsiteX8" fmla="*/ 161314 w 967864"/>
              <a:gd name="connsiteY8" fmla="*/ 0 h 93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864" h="9358098">
                <a:moveTo>
                  <a:pt x="967864" y="1559718"/>
                </a:moveTo>
                <a:lnTo>
                  <a:pt x="967864" y="7798380"/>
                </a:lnTo>
                <a:cubicBezTo>
                  <a:pt x="967864" y="8659783"/>
                  <a:pt x="960394" y="9358093"/>
                  <a:pt x="951180" y="9358093"/>
                </a:cubicBezTo>
                <a:lnTo>
                  <a:pt x="0" y="9358093"/>
                </a:lnTo>
                <a:lnTo>
                  <a:pt x="0" y="9358093"/>
                </a:lnTo>
                <a:lnTo>
                  <a:pt x="0" y="5"/>
                </a:lnTo>
                <a:lnTo>
                  <a:pt x="0" y="5"/>
                </a:lnTo>
                <a:lnTo>
                  <a:pt x="951180" y="5"/>
                </a:lnTo>
                <a:cubicBezTo>
                  <a:pt x="960394" y="5"/>
                  <a:pt x="967864" y="698315"/>
                  <a:pt x="967864" y="1559718"/>
                </a:cubicBezTo>
                <a:close/>
              </a:path>
            </a:pathLst>
          </a:custGeom>
          <a:ln>
            <a:noFill/>
          </a:ln>
        </p:spPr>
        <p:style>
          <a:lnRef idx="2">
            <a:schemeClr val="accent3">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57406" rIns="57406" bIns="57408" numCol="1" spcCol="1270" anchor="ctr" anchorCtr="0">
            <a:noAutofit/>
          </a:bodyPr>
          <a:lstStyle/>
          <a:p>
            <a:pPr marL="171450" marR="0" lvl="1" indent="-171450" algn="l" defTabSz="711200" rtl="0" eaLnBrk="1" fontAlgn="auto" latinLnBrk="0" hangingPunct="1">
              <a:lnSpc>
                <a:spcPct val="100000"/>
              </a:lnSpc>
              <a:spcBef>
                <a:spcPct val="0"/>
              </a:spcBef>
              <a:spcAft>
                <a:spcPct val="15000"/>
              </a:spcAft>
              <a:buClrTx/>
              <a:buSzTx/>
              <a:buFontTx/>
              <a:buNone/>
              <a:tabLst/>
              <a:defRPr/>
            </a:pPr>
            <a:r>
              <a:rPr kumimoji="0" lang="en-US" sz="1500" b="0" i="0" u="none" strike="noStrike" kern="1200" cap="none" spc="0" normalizeH="0" baseline="0" noProof="0" dirty="0">
                <a:ln>
                  <a:noFill/>
                </a:ln>
                <a:solidFill>
                  <a:srgbClr val="919191"/>
                </a:solidFill>
                <a:effectLst/>
                <a:uLnTx/>
                <a:uFillTx/>
                <a:latin typeface="Proxima Nova Light" panose="02000506030000020004" pitchFamily="50" charset="0"/>
                <a:ea typeface="+mn-ea"/>
                <a:cs typeface="+mn-cs"/>
              </a:rPr>
              <a:t>	</a:t>
            </a:r>
            <a:r>
              <a:rPr kumimoji="0" lang="en-US" sz="1500" b="1" i="0" u="none" strike="noStrike" kern="1200" cap="none" spc="0" normalizeH="0" baseline="0" noProof="0" dirty="0">
                <a:ln>
                  <a:noFill/>
                </a:ln>
                <a:solidFill>
                  <a:srgbClr val="F15934"/>
                </a:solidFill>
                <a:effectLst/>
                <a:uLnTx/>
                <a:uFillTx/>
                <a:latin typeface="Montserrat SemiBold" pitchFamily="2" charset="77"/>
                <a:ea typeface="+mn-ea"/>
                <a:cs typeface="+mn-cs"/>
              </a:rPr>
              <a:t>DEVELOP WORKABLE APPROACHES TO UTILITY OVERRIDES. </a:t>
            </a:r>
            <a:r>
              <a:rPr kumimoji="0" lang="en-US" sz="1500" b="0" i="0" u="none" strike="noStrike" kern="1200" cap="none" spc="0" normalizeH="0" baseline="0" noProof="0" dirty="0">
                <a:ln>
                  <a:noFill/>
                </a:ln>
                <a:solidFill>
                  <a:srgbClr val="000000">
                    <a:lumMod val="50000"/>
                    <a:lumOff val="50000"/>
                  </a:srgbClr>
                </a:solidFill>
                <a:effectLst/>
                <a:uLnTx/>
                <a:uFillTx/>
                <a:latin typeface="Adobe Garamond Pro" panose="02020502060506020403" pitchFamily="18" charset="77"/>
                <a:ea typeface="+mn-ea"/>
                <a:cs typeface="+mn-cs"/>
              </a:rPr>
              <a:t>Focus initially on developing workable approaches to utility overrides, based on a foundation of efficient communication between utilities and aggregators, with terms and conditions that are clearly articulated in interconnection and aggregator agreements and can evolve over time (utilities, commissions, aggregators).</a:t>
            </a:r>
          </a:p>
        </p:txBody>
      </p:sp>
      <p:sp>
        <p:nvSpPr>
          <p:cNvPr id="14" name="Freeform 13">
            <a:extLst>
              <a:ext uri="{FF2B5EF4-FFF2-40B4-BE49-F238E27FC236}">
                <a16:creationId xmlns:a16="http://schemas.microsoft.com/office/drawing/2014/main" id="{3C829E7A-56E9-7A44-B382-68D58CBACE9D}"/>
              </a:ext>
            </a:extLst>
          </p:cNvPr>
          <p:cNvSpPr/>
          <p:nvPr/>
        </p:nvSpPr>
        <p:spPr>
          <a:xfrm>
            <a:off x="6137231" y="3213372"/>
            <a:ext cx="5182571" cy="2033878"/>
          </a:xfrm>
          <a:custGeom>
            <a:avLst/>
            <a:gdLst>
              <a:gd name="connsiteX0" fmla="*/ 161314 w 967864"/>
              <a:gd name="connsiteY0" fmla="*/ 0 h 9358098"/>
              <a:gd name="connsiteX1" fmla="*/ 806550 w 967864"/>
              <a:gd name="connsiteY1" fmla="*/ 0 h 9358098"/>
              <a:gd name="connsiteX2" fmla="*/ 967864 w 967864"/>
              <a:gd name="connsiteY2" fmla="*/ 161314 h 9358098"/>
              <a:gd name="connsiteX3" fmla="*/ 967864 w 967864"/>
              <a:gd name="connsiteY3" fmla="*/ 9358098 h 9358098"/>
              <a:gd name="connsiteX4" fmla="*/ 967864 w 967864"/>
              <a:gd name="connsiteY4" fmla="*/ 9358098 h 9358098"/>
              <a:gd name="connsiteX5" fmla="*/ 0 w 967864"/>
              <a:gd name="connsiteY5" fmla="*/ 9358098 h 9358098"/>
              <a:gd name="connsiteX6" fmla="*/ 0 w 967864"/>
              <a:gd name="connsiteY6" fmla="*/ 9358098 h 9358098"/>
              <a:gd name="connsiteX7" fmla="*/ 0 w 967864"/>
              <a:gd name="connsiteY7" fmla="*/ 161314 h 9358098"/>
              <a:gd name="connsiteX8" fmla="*/ 161314 w 967864"/>
              <a:gd name="connsiteY8" fmla="*/ 0 h 93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864" h="9358098">
                <a:moveTo>
                  <a:pt x="967864" y="1559718"/>
                </a:moveTo>
                <a:lnTo>
                  <a:pt x="967864" y="7798380"/>
                </a:lnTo>
                <a:cubicBezTo>
                  <a:pt x="967864" y="8659783"/>
                  <a:pt x="960394" y="9358093"/>
                  <a:pt x="951180" y="9358093"/>
                </a:cubicBezTo>
                <a:lnTo>
                  <a:pt x="0" y="9358093"/>
                </a:lnTo>
                <a:lnTo>
                  <a:pt x="0" y="9358093"/>
                </a:lnTo>
                <a:lnTo>
                  <a:pt x="0" y="5"/>
                </a:lnTo>
                <a:lnTo>
                  <a:pt x="0" y="5"/>
                </a:lnTo>
                <a:lnTo>
                  <a:pt x="951180" y="5"/>
                </a:lnTo>
                <a:cubicBezTo>
                  <a:pt x="960394" y="5"/>
                  <a:pt x="967864" y="698315"/>
                  <a:pt x="967864" y="1559718"/>
                </a:cubicBezTo>
                <a:close/>
              </a:path>
            </a:pathLst>
          </a:custGeom>
          <a:noFill/>
          <a:ln>
            <a:noFill/>
          </a:ln>
        </p:spPr>
        <p:style>
          <a:lnRef idx="2">
            <a:schemeClr val="accent3">
              <a:alpha val="90000"/>
              <a:hueOff val="0"/>
              <a:satOff val="0"/>
              <a:lumOff val="0"/>
              <a:alphaOff val="-2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57406" rIns="57406" bIns="57408" numCol="1" spcCol="1270" anchor="ctr" anchorCtr="0">
            <a:noAutofit/>
          </a:bodyPr>
          <a:lstStyle/>
          <a:p>
            <a:pPr marL="171450" marR="0" lvl="1" indent="-171450" algn="l" defTabSz="711200" rtl="0" eaLnBrk="1" fontAlgn="auto" latinLnBrk="0" hangingPunct="1">
              <a:lnSpc>
                <a:spcPct val="100000"/>
              </a:lnSpc>
              <a:spcBef>
                <a:spcPct val="0"/>
              </a:spcBef>
              <a:spcAft>
                <a:spcPct val="15000"/>
              </a:spcAft>
              <a:buClrTx/>
              <a:buSzTx/>
              <a:buFontTx/>
              <a:buNone/>
              <a:tabLst/>
              <a:defRPr/>
            </a:pPr>
            <a:r>
              <a:rPr kumimoji="0" lang="en-US" sz="1500" b="0" i="0" u="none" strike="noStrike" kern="1200" cap="none" spc="0" normalizeH="0" baseline="0" noProof="0" dirty="0">
                <a:ln>
                  <a:noFill/>
                </a:ln>
                <a:solidFill>
                  <a:srgbClr val="919191"/>
                </a:solidFill>
                <a:effectLst/>
                <a:uLnTx/>
                <a:uFillTx/>
                <a:latin typeface="Proxima Nova Semibold" panose="02000506030000020004" pitchFamily="50" charset="0"/>
                <a:ea typeface="+mn-ea"/>
                <a:cs typeface="+mn-cs"/>
              </a:rPr>
              <a:t>	</a:t>
            </a:r>
            <a:r>
              <a:rPr kumimoji="0" lang="en-US" sz="1500" b="1" i="0" u="none" strike="noStrike" kern="1200" cap="none" spc="0" normalizeH="0" baseline="0" noProof="0" dirty="0">
                <a:ln>
                  <a:noFill/>
                </a:ln>
                <a:solidFill>
                  <a:srgbClr val="F15934"/>
                </a:solidFill>
                <a:effectLst/>
                <a:uLnTx/>
                <a:uFillTx/>
                <a:latin typeface="Montserrat SemiBold" pitchFamily="2" charset="77"/>
                <a:ea typeface="+mn-ea"/>
                <a:cs typeface="+mn-cs"/>
              </a:rPr>
              <a:t>PRIORITIZE ADOPTION AND IMPLEMENTATION OF IEEE 1547-2018. </a:t>
            </a:r>
            <a:r>
              <a:rPr kumimoji="0" lang="en-US" sz="1500" b="0" i="0" u="none" strike="noStrike" kern="1200" cap="none" spc="0" normalizeH="0" baseline="0" noProof="0" dirty="0">
                <a:ln>
                  <a:noFill/>
                </a:ln>
                <a:solidFill>
                  <a:srgbClr val="000000">
                    <a:lumMod val="50000"/>
                    <a:lumOff val="50000"/>
                  </a:srgbClr>
                </a:solidFill>
                <a:effectLst/>
                <a:uLnTx/>
                <a:uFillTx/>
                <a:latin typeface="Adobe Garamond Pro" panose="02020502060506020403" pitchFamily="18" charset="77"/>
                <a:ea typeface="+mn-ea"/>
                <a:cs typeface="+mn-cs"/>
              </a:rPr>
              <a:t>Voltage support provided through compliance with interconnection standards may reduce the need for overrides and distribution upgrades (commissions, utilities).</a:t>
            </a:r>
          </a:p>
        </p:txBody>
      </p:sp>
      <p:sp>
        <p:nvSpPr>
          <p:cNvPr id="16" name="Freeform 15">
            <a:extLst>
              <a:ext uri="{FF2B5EF4-FFF2-40B4-BE49-F238E27FC236}">
                <a16:creationId xmlns:a16="http://schemas.microsoft.com/office/drawing/2014/main" id="{D453C1C6-B8ED-A346-AE51-7507D52C0032}"/>
              </a:ext>
            </a:extLst>
          </p:cNvPr>
          <p:cNvSpPr/>
          <p:nvPr/>
        </p:nvSpPr>
        <p:spPr>
          <a:xfrm>
            <a:off x="6137232" y="4278080"/>
            <a:ext cx="4971556" cy="2474412"/>
          </a:xfrm>
          <a:custGeom>
            <a:avLst/>
            <a:gdLst>
              <a:gd name="connsiteX0" fmla="*/ 161314 w 967864"/>
              <a:gd name="connsiteY0" fmla="*/ 0 h 9358098"/>
              <a:gd name="connsiteX1" fmla="*/ 806550 w 967864"/>
              <a:gd name="connsiteY1" fmla="*/ 0 h 9358098"/>
              <a:gd name="connsiteX2" fmla="*/ 967864 w 967864"/>
              <a:gd name="connsiteY2" fmla="*/ 161314 h 9358098"/>
              <a:gd name="connsiteX3" fmla="*/ 967864 w 967864"/>
              <a:gd name="connsiteY3" fmla="*/ 9358098 h 9358098"/>
              <a:gd name="connsiteX4" fmla="*/ 967864 w 967864"/>
              <a:gd name="connsiteY4" fmla="*/ 9358098 h 9358098"/>
              <a:gd name="connsiteX5" fmla="*/ 0 w 967864"/>
              <a:gd name="connsiteY5" fmla="*/ 9358098 h 9358098"/>
              <a:gd name="connsiteX6" fmla="*/ 0 w 967864"/>
              <a:gd name="connsiteY6" fmla="*/ 9358098 h 9358098"/>
              <a:gd name="connsiteX7" fmla="*/ 0 w 967864"/>
              <a:gd name="connsiteY7" fmla="*/ 161314 h 9358098"/>
              <a:gd name="connsiteX8" fmla="*/ 161314 w 967864"/>
              <a:gd name="connsiteY8" fmla="*/ 0 h 93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864" h="9358098">
                <a:moveTo>
                  <a:pt x="967864" y="1559718"/>
                </a:moveTo>
                <a:lnTo>
                  <a:pt x="967864" y="7798380"/>
                </a:lnTo>
                <a:cubicBezTo>
                  <a:pt x="967864" y="8659783"/>
                  <a:pt x="960394" y="9358093"/>
                  <a:pt x="951180" y="9358093"/>
                </a:cubicBezTo>
                <a:lnTo>
                  <a:pt x="0" y="9358093"/>
                </a:lnTo>
                <a:lnTo>
                  <a:pt x="0" y="9358093"/>
                </a:lnTo>
                <a:lnTo>
                  <a:pt x="0" y="5"/>
                </a:lnTo>
                <a:lnTo>
                  <a:pt x="0" y="5"/>
                </a:lnTo>
                <a:lnTo>
                  <a:pt x="951180" y="5"/>
                </a:lnTo>
                <a:cubicBezTo>
                  <a:pt x="960394" y="5"/>
                  <a:pt x="967864" y="698315"/>
                  <a:pt x="967864" y="1559718"/>
                </a:cubicBezTo>
                <a:close/>
              </a:path>
            </a:pathLst>
          </a:custGeom>
          <a:noFill/>
          <a:ln>
            <a:noFill/>
          </a:ln>
        </p:spPr>
        <p:style>
          <a:lnRef idx="2">
            <a:schemeClr val="accent3">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57406" rIns="57406" bIns="57409" numCol="1" spcCol="1270" anchor="ctr" anchorCtr="0">
            <a:noAutofit/>
          </a:bodyPr>
          <a:lstStyle/>
          <a:p>
            <a:pPr marL="171450" marR="0" lvl="1" indent="-171450" algn="l" defTabSz="711200" rtl="0" eaLnBrk="1" fontAlgn="auto" latinLnBrk="0" hangingPunct="1">
              <a:lnSpc>
                <a:spcPct val="100000"/>
              </a:lnSpc>
              <a:spcBef>
                <a:spcPct val="0"/>
              </a:spcBef>
              <a:spcAft>
                <a:spcPct val="15000"/>
              </a:spcAft>
              <a:buClrTx/>
              <a:buSzTx/>
              <a:buFontTx/>
              <a:buNone/>
              <a:tabLst/>
              <a:defRPr/>
            </a:pPr>
            <a:r>
              <a:rPr kumimoji="0" lang="en-US" sz="1500" b="0" i="0" u="none" strike="noStrike" kern="1200" cap="none" spc="0" normalizeH="0" baseline="0" noProof="0" dirty="0">
                <a:ln>
                  <a:noFill/>
                </a:ln>
                <a:solidFill>
                  <a:srgbClr val="000000">
                    <a:lumMod val="50000"/>
                    <a:lumOff val="50000"/>
                  </a:srgbClr>
                </a:solidFill>
                <a:effectLst/>
                <a:uLnTx/>
                <a:uFillTx/>
                <a:latin typeface="Adobe Garamond Pro" panose="02020502060506020403" pitchFamily="18" charset="77"/>
                <a:ea typeface="+mn-ea"/>
                <a:cs typeface="+mn-cs"/>
              </a:rPr>
              <a:t>	</a:t>
            </a:r>
            <a:r>
              <a:rPr kumimoji="0" lang="en-US" sz="1500" b="1" i="0" u="none" strike="noStrike" kern="1200" cap="none" spc="0" normalizeH="0" baseline="0" noProof="0" dirty="0">
                <a:ln>
                  <a:noFill/>
                </a:ln>
                <a:solidFill>
                  <a:srgbClr val="F15934"/>
                </a:solidFill>
                <a:effectLst/>
                <a:uLnTx/>
                <a:uFillTx/>
                <a:latin typeface="Montserrat SemiBold" pitchFamily="2" charset="77"/>
                <a:ea typeface="+mn-ea"/>
                <a:cs typeface="+mn-cs"/>
              </a:rPr>
              <a:t>PARTICIPATE IN NATIONAL, INDUSTRY-WIDE DIALOGUE. </a:t>
            </a:r>
            <a:r>
              <a:rPr kumimoji="0" lang="en-US" sz="1500" b="0" i="0" u="none" strike="noStrike" kern="1200" cap="none" spc="0" normalizeH="0" baseline="0" noProof="0" dirty="0">
                <a:ln>
                  <a:noFill/>
                </a:ln>
                <a:solidFill>
                  <a:srgbClr val="000000">
                    <a:lumMod val="50000"/>
                    <a:lumOff val="50000"/>
                  </a:srgbClr>
                </a:solidFill>
                <a:effectLst/>
                <a:uLnTx/>
                <a:uFillTx/>
                <a:latin typeface="Adobe Garamond Pro" panose="02020502060506020403" pitchFamily="18" charset="77"/>
                <a:ea typeface="+mn-ea"/>
                <a:cs typeface="+mn-cs"/>
              </a:rPr>
              <a:t>Begin or be a part of broad conversations on forward-looking issues where solutions can be accelerated through joint, creative problem-solving and the development of a set of nation-wide best practices.</a:t>
            </a:r>
          </a:p>
        </p:txBody>
      </p:sp>
      <p:sp>
        <p:nvSpPr>
          <p:cNvPr id="17" name="Oval 16">
            <a:extLst>
              <a:ext uri="{FF2B5EF4-FFF2-40B4-BE49-F238E27FC236}">
                <a16:creationId xmlns:a16="http://schemas.microsoft.com/office/drawing/2014/main" id="{07FB74EA-CA21-D641-A31C-DD78B2694D65}"/>
              </a:ext>
            </a:extLst>
          </p:cNvPr>
          <p:cNvSpPr/>
          <p:nvPr/>
        </p:nvSpPr>
        <p:spPr>
          <a:xfrm>
            <a:off x="5497894" y="3644508"/>
            <a:ext cx="628098" cy="634333"/>
          </a:xfrm>
          <a:prstGeom prst="ellipse">
            <a:avLst/>
          </a:prstGeom>
          <a:noFill/>
          <a:ln w="41275">
            <a:solidFill>
              <a:srgbClr val="FF663E"/>
            </a:solidFill>
          </a:ln>
        </p:spPr>
        <p:style>
          <a:lnRef idx="2">
            <a:schemeClr val="accent2">
              <a:hueOff val="-1068445"/>
              <a:satOff val="-47949"/>
              <a:lumOff val="10883"/>
              <a:alphaOff val="0"/>
            </a:schemeClr>
          </a:lnRef>
          <a:fillRef idx="1">
            <a:schemeClr val="accent2">
              <a:hueOff val="-1068445"/>
              <a:satOff val="-47949"/>
              <a:lumOff val="10883"/>
              <a:alphaOff val="0"/>
            </a:schemeClr>
          </a:fillRef>
          <a:effectRef idx="0">
            <a:schemeClr val="accent2">
              <a:hueOff val="-1068445"/>
              <a:satOff val="-47949"/>
              <a:lumOff val="10883"/>
              <a:alphaOff val="0"/>
            </a:schemeClr>
          </a:effectRef>
          <a:fontRef idx="minor">
            <a:schemeClr val="lt1"/>
          </a:fontRef>
        </p:style>
        <p:txBody>
          <a:bodyPr spcFirstLastPara="0" vert="horz" wrap="square" lIns="10160" tIns="531827" rIns="10160" bIns="531827"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15934"/>
                </a:solidFill>
                <a:effectLst/>
                <a:uLnTx/>
                <a:uFillTx/>
                <a:latin typeface="Montserrat" pitchFamily="2" charset="77"/>
                <a:ea typeface="+mn-ea"/>
                <a:cs typeface="+mn-cs"/>
              </a:rPr>
              <a:t>5</a:t>
            </a:r>
          </a:p>
        </p:txBody>
      </p:sp>
      <p:sp>
        <p:nvSpPr>
          <p:cNvPr id="18" name="Oval 17">
            <a:extLst>
              <a:ext uri="{FF2B5EF4-FFF2-40B4-BE49-F238E27FC236}">
                <a16:creationId xmlns:a16="http://schemas.microsoft.com/office/drawing/2014/main" id="{68A3BD71-3AFE-6E49-8F70-411F2601CFE1}"/>
              </a:ext>
            </a:extLst>
          </p:cNvPr>
          <p:cNvSpPr/>
          <p:nvPr/>
        </p:nvSpPr>
        <p:spPr>
          <a:xfrm>
            <a:off x="5497894" y="4816955"/>
            <a:ext cx="628098" cy="634333"/>
          </a:xfrm>
          <a:prstGeom prst="ellipse">
            <a:avLst/>
          </a:prstGeom>
          <a:noFill/>
          <a:ln w="41275">
            <a:solidFill>
              <a:srgbClr val="FF663E"/>
            </a:solidFill>
          </a:ln>
        </p:spPr>
        <p:style>
          <a:lnRef idx="2">
            <a:schemeClr val="accent2">
              <a:hueOff val="-2136889"/>
              <a:satOff val="-95898"/>
              <a:lumOff val="21765"/>
              <a:alphaOff val="0"/>
            </a:schemeClr>
          </a:lnRef>
          <a:fillRef idx="1">
            <a:schemeClr val="accent2">
              <a:hueOff val="-2136889"/>
              <a:satOff val="-95898"/>
              <a:lumOff val="21765"/>
              <a:alphaOff val="0"/>
            </a:schemeClr>
          </a:fillRef>
          <a:effectRef idx="0">
            <a:schemeClr val="accent2">
              <a:hueOff val="-2136889"/>
              <a:satOff val="-95898"/>
              <a:lumOff val="21765"/>
              <a:alphaOff val="0"/>
            </a:schemeClr>
          </a:effectRef>
          <a:fontRef idx="minor">
            <a:schemeClr val="lt1"/>
          </a:fontRef>
        </p:style>
        <p:txBody>
          <a:bodyPr spcFirstLastPara="0" vert="horz" wrap="square" lIns="10160" tIns="531827" rIns="10160" bIns="531827"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15934"/>
                </a:solidFill>
                <a:effectLst/>
                <a:uLnTx/>
                <a:uFillTx/>
                <a:latin typeface="Montserrat" pitchFamily="2" charset="77"/>
                <a:ea typeface="+mn-ea"/>
                <a:cs typeface="+mn-cs"/>
              </a:rPr>
              <a:t>6</a:t>
            </a:r>
          </a:p>
        </p:txBody>
      </p:sp>
      <p:sp>
        <p:nvSpPr>
          <p:cNvPr id="19" name="Oval 18">
            <a:extLst>
              <a:ext uri="{FF2B5EF4-FFF2-40B4-BE49-F238E27FC236}">
                <a16:creationId xmlns:a16="http://schemas.microsoft.com/office/drawing/2014/main" id="{2994CEFD-0A51-474C-AFC8-030B002D6EC9}"/>
              </a:ext>
            </a:extLst>
          </p:cNvPr>
          <p:cNvSpPr/>
          <p:nvPr/>
        </p:nvSpPr>
        <p:spPr>
          <a:xfrm>
            <a:off x="5497894" y="1845322"/>
            <a:ext cx="628098" cy="634333"/>
          </a:xfrm>
          <a:prstGeom prst="ellipse">
            <a:avLst/>
          </a:prstGeom>
          <a:noFill/>
          <a:ln w="41275">
            <a:solidFill>
              <a:srgbClr val="FF663E"/>
            </a:solidFill>
          </a:ln>
        </p:spPr>
        <p:style>
          <a:lnRef idx="2">
            <a:schemeClr val="accent2">
              <a:hueOff val="-1068445"/>
              <a:satOff val="-47949"/>
              <a:lumOff val="10883"/>
              <a:alphaOff val="0"/>
            </a:schemeClr>
          </a:lnRef>
          <a:fillRef idx="1">
            <a:schemeClr val="accent2">
              <a:hueOff val="-1068445"/>
              <a:satOff val="-47949"/>
              <a:lumOff val="10883"/>
              <a:alphaOff val="0"/>
            </a:schemeClr>
          </a:fillRef>
          <a:effectRef idx="0">
            <a:schemeClr val="accent2">
              <a:hueOff val="-1068445"/>
              <a:satOff val="-47949"/>
              <a:lumOff val="10883"/>
              <a:alphaOff val="0"/>
            </a:schemeClr>
          </a:effectRef>
          <a:fontRef idx="minor">
            <a:schemeClr val="lt1"/>
          </a:fontRef>
        </p:style>
        <p:txBody>
          <a:bodyPr spcFirstLastPara="0" vert="horz" wrap="square" lIns="10160" tIns="531827" rIns="10160" bIns="531827"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15934"/>
                </a:solidFill>
                <a:effectLst/>
                <a:uLnTx/>
                <a:uFillTx/>
                <a:latin typeface="Montserrat" pitchFamily="2" charset="77"/>
                <a:ea typeface="+mn-ea"/>
                <a:cs typeface="+mn-cs"/>
              </a:rPr>
              <a:t>4</a:t>
            </a:r>
          </a:p>
        </p:txBody>
      </p:sp>
      <p:sp>
        <p:nvSpPr>
          <p:cNvPr id="25" name="Title 1">
            <a:extLst>
              <a:ext uri="{FF2B5EF4-FFF2-40B4-BE49-F238E27FC236}">
                <a16:creationId xmlns:a16="http://schemas.microsoft.com/office/drawing/2014/main" id="{DB1070FB-C41C-BF48-81D5-6D6439A3DF12}"/>
              </a:ext>
            </a:extLst>
          </p:cNvPr>
          <p:cNvSpPr txBox="1">
            <a:spLocks/>
          </p:cNvSpPr>
          <p:nvPr/>
        </p:nvSpPr>
        <p:spPr>
          <a:xfrm>
            <a:off x="5411370" y="717453"/>
            <a:ext cx="6780630" cy="815927"/>
          </a:xfrm>
          <a:prstGeom prst="rect">
            <a:avLst/>
          </a:prstGeom>
        </p:spPr>
        <p:txBody>
          <a:bodyPr anchor="t">
            <a:norm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15934"/>
                </a:solidFill>
                <a:effectLst/>
                <a:uLnTx/>
                <a:uFillTx/>
                <a:latin typeface="Montserrat Medium" pitchFamily="2" charset="77"/>
                <a:ea typeface="+mj-ea"/>
                <a:cs typeface="+mj-cs"/>
              </a:rPr>
              <a:t>Recommendations to enable DER integration in wholesale markets </a:t>
            </a:r>
            <a:r>
              <a:rPr kumimoji="0" lang="en-US" sz="1600" b="0" i="1" u="none" strike="noStrike" kern="1200" cap="none" spc="0" normalizeH="0" baseline="0" noProof="0">
                <a:ln>
                  <a:noFill/>
                </a:ln>
                <a:solidFill>
                  <a:srgbClr val="F15934"/>
                </a:solidFill>
                <a:effectLst/>
                <a:uLnTx/>
                <a:uFillTx/>
                <a:latin typeface="Montserrat Medium" pitchFamily="2" charset="77"/>
                <a:ea typeface="+mj-ea"/>
                <a:cs typeface="+mj-cs"/>
              </a:rPr>
              <a:t>(continued)</a:t>
            </a:r>
          </a:p>
        </p:txBody>
      </p:sp>
      <p:sp>
        <p:nvSpPr>
          <p:cNvPr id="27" name="Text Placeholder 6">
            <a:extLst>
              <a:ext uri="{FF2B5EF4-FFF2-40B4-BE49-F238E27FC236}">
                <a16:creationId xmlns:a16="http://schemas.microsoft.com/office/drawing/2014/main" id="{A3EE6D43-BEE7-0245-B79D-16F831F21877}"/>
              </a:ext>
            </a:extLst>
          </p:cNvPr>
          <p:cNvSpPr txBox="1">
            <a:spLocks/>
          </p:cNvSpPr>
          <p:nvPr/>
        </p:nvSpPr>
        <p:spPr>
          <a:xfrm>
            <a:off x="122663" y="148218"/>
            <a:ext cx="3657600" cy="366713"/>
          </a:xfr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1300" b="1" i="0" u="none" strike="noStrike" kern="1200" cap="none" spc="0" normalizeH="0" baseline="0" noProof="0">
                <a:ln>
                  <a:noFill/>
                </a:ln>
                <a:solidFill>
                  <a:srgbClr val="FFFFFF">
                    <a:lumMod val="85000"/>
                  </a:srgbClr>
                </a:solidFill>
                <a:effectLst/>
                <a:uLnTx/>
                <a:uFillTx/>
                <a:latin typeface="Montserrat" pitchFamily="2" charset="77"/>
                <a:ea typeface="+mn-ea"/>
                <a:cs typeface="+mn-cs"/>
              </a:rPr>
              <a:t>FINDINGS + RECOMMENDATIONS</a:t>
            </a:r>
          </a:p>
        </p:txBody>
      </p:sp>
      <p:pic>
        <p:nvPicPr>
          <p:cNvPr id="3" name="Audio 2">
            <a:hlinkClick r:id="" action="ppaction://media"/>
            <a:extLst>
              <a:ext uri="{FF2B5EF4-FFF2-40B4-BE49-F238E27FC236}">
                <a16:creationId xmlns:a16="http://schemas.microsoft.com/office/drawing/2014/main" id="{5B6B6BAE-F806-4626-A218-EAA293ABFA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1782041"/>
      </p:ext>
    </p:extLst>
  </p:cSld>
  <p:clrMapOvr>
    <a:masterClrMapping/>
  </p:clrMapOvr>
  <mc:AlternateContent xmlns:mc="http://schemas.openxmlformats.org/markup-compatibility/2006" xmlns:p14="http://schemas.microsoft.com/office/powerpoint/2010/main">
    <mc:Choice Requires="p14">
      <p:transition spd="slow" p14:dur="2000" advTm="108088"/>
    </mc:Choice>
    <mc:Fallback xmlns="">
      <p:transition spd="slow" advTm="108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12D606F5-47EB-4D80-9CE1-4CADED0F59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38764032"/>
      </p:ext>
    </p:extLst>
  </p:cSld>
  <p:clrMapOvr>
    <a:masterClrMapping/>
  </p:clrMapOvr>
  <mc:AlternateContent xmlns:mc="http://schemas.openxmlformats.org/markup-compatibility/2006" xmlns:p14="http://schemas.microsoft.com/office/powerpoint/2010/main">
    <mc:Choice Requires="p14">
      <p:transition spd="slow" p14:dur="2000" advTm="9961"/>
    </mc:Choice>
    <mc:Fallback xmlns="">
      <p:transition spd="slow" advTm="9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2DA6-3065-4365-BA5A-B0C4CB9BEE81}"/>
              </a:ext>
            </a:extLst>
          </p:cNvPr>
          <p:cNvSpPr>
            <a:spLocks noGrp="1"/>
          </p:cNvSpPr>
          <p:nvPr>
            <p:ph type="title"/>
          </p:nvPr>
        </p:nvSpPr>
        <p:spPr>
          <a:xfrm>
            <a:off x="952500" y="0"/>
            <a:ext cx="8314163" cy="2423159"/>
          </a:xfrm>
        </p:spPr>
        <p:txBody>
          <a:bodyPr>
            <a:normAutofit/>
          </a:bodyPr>
          <a:lstStyle/>
          <a:p>
            <a:pPr>
              <a:lnSpc>
                <a:spcPct val="100000"/>
              </a:lnSpc>
            </a:pPr>
            <a:r>
              <a:rPr lang="en-US" sz="2400"/>
              <a:t>The ESIG Report DER </a:t>
            </a:r>
            <a:r>
              <a:rPr lang="en-US" sz="2400" i="1"/>
              <a:t>Integration into Wholesale Markets and Operations </a:t>
            </a:r>
            <a:r>
              <a:rPr lang="en-US" sz="2400"/>
              <a:t>is focused on FERC Order 2222 and broader gaps</a:t>
            </a:r>
          </a:p>
        </p:txBody>
      </p:sp>
      <p:sp>
        <p:nvSpPr>
          <p:cNvPr id="4" name="Content Placeholder 3">
            <a:extLst>
              <a:ext uri="{FF2B5EF4-FFF2-40B4-BE49-F238E27FC236}">
                <a16:creationId xmlns:a16="http://schemas.microsoft.com/office/drawing/2014/main" id="{0F50252E-1E85-4AD2-99EC-B464DCA5CECA}"/>
              </a:ext>
            </a:extLst>
          </p:cNvPr>
          <p:cNvSpPr>
            <a:spLocks noGrp="1"/>
          </p:cNvSpPr>
          <p:nvPr>
            <p:ph sz="quarter" idx="10"/>
          </p:nvPr>
        </p:nvSpPr>
        <p:spPr>
          <a:xfrm>
            <a:off x="1616075" y="2765425"/>
            <a:ext cx="10575925" cy="3760788"/>
          </a:xfrm>
          <a:prstGeom prst="rect">
            <a:avLst/>
          </a:prstGeom>
          <a:noFill/>
        </p:spPr>
        <p:txBody>
          <a:bodyPr vert="horz" lIns="91440" tIns="91440" rIns="91440" bIns="91440" rtlCol="0" anchor="t">
            <a:noAutofit/>
          </a:bodyPr>
          <a:lstStyle/>
          <a:p>
            <a:pPr marL="0" marR="0" indent="0">
              <a:lnSpc>
                <a:spcPct val="100000"/>
              </a:lnSpc>
              <a:spcBef>
                <a:spcPts val="0"/>
              </a:spcBef>
              <a:spcAft>
                <a:spcPts val="800"/>
              </a:spcAft>
              <a:buNone/>
            </a:pPr>
            <a:r>
              <a:rPr lang="en-US" b="1">
                <a:solidFill>
                  <a:srgbClr val="F15934"/>
                </a:solidFill>
                <a:latin typeface="Montserrat" pitchFamily="2" charset="77"/>
              </a:rPr>
              <a:t>THE REPORT:</a:t>
            </a:r>
          </a:p>
          <a:p>
            <a:pPr>
              <a:spcBef>
                <a:spcPts val="0"/>
              </a:spcBef>
              <a:spcAft>
                <a:spcPts val="800"/>
              </a:spcAft>
            </a:pPr>
            <a:r>
              <a:rPr lang="en-US"/>
              <a:t>Introduces the concept of DERs and describes the trends in DER adoption, benefits of DERs, and interactions of DERs with wholesale markets and operations. </a:t>
            </a:r>
          </a:p>
          <a:p>
            <a:pPr>
              <a:spcBef>
                <a:spcPts val="0"/>
              </a:spcBef>
              <a:spcAft>
                <a:spcPts val="800"/>
              </a:spcAft>
            </a:pPr>
            <a:r>
              <a:rPr lang="en-US"/>
              <a:t>Provides an analytical framework for understanding the actors, market processes, and operator functions involved in DER market and system integration, as well as the existing and potential models for DER participation in wholesale markets. </a:t>
            </a:r>
          </a:p>
          <a:p>
            <a:pPr>
              <a:spcBef>
                <a:spcPts val="0"/>
              </a:spcBef>
              <a:spcAft>
                <a:spcPts val="800"/>
              </a:spcAft>
            </a:pPr>
            <a:r>
              <a:rPr lang="en-US"/>
              <a:t>Examines possible modes of operational coordination among distribution utilities, DER aggregators, and independent system operators and regional transmission organizations (ISOs/RTOs) to support the implementation of Order 2222.</a:t>
            </a:r>
          </a:p>
          <a:p>
            <a:pPr>
              <a:spcBef>
                <a:spcPts val="0"/>
              </a:spcBef>
              <a:spcAft>
                <a:spcPts val="800"/>
              </a:spcAft>
            </a:pPr>
            <a:r>
              <a:rPr lang="en-US"/>
              <a:t>Describes the broader gaps for integrating DERs into wholesale markets and operations, beyond Order 2222.</a:t>
            </a:r>
          </a:p>
          <a:p>
            <a:pPr>
              <a:spcBef>
                <a:spcPts val="0"/>
              </a:spcBef>
              <a:spcAft>
                <a:spcPts val="800"/>
              </a:spcAft>
            </a:pPr>
            <a:r>
              <a:rPr lang="en-US"/>
              <a:t>Recommends actions for state regulatory commissions, distribution utilities, and ISOs to address near-term gaps related to Order 2222 and broader gaps around DER market and system integration.</a:t>
            </a:r>
          </a:p>
        </p:txBody>
      </p:sp>
      <p:sp>
        <p:nvSpPr>
          <p:cNvPr id="7" name="Text Placeholder 6">
            <a:extLst>
              <a:ext uri="{FF2B5EF4-FFF2-40B4-BE49-F238E27FC236}">
                <a16:creationId xmlns:a16="http://schemas.microsoft.com/office/drawing/2014/main" id="{28CCB42E-28DF-4663-B8CC-A6ED976825AC}"/>
              </a:ext>
            </a:extLst>
          </p:cNvPr>
          <p:cNvSpPr>
            <a:spLocks noGrp="1"/>
          </p:cNvSpPr>
          <p:nvPr>
            <p:ph type="body" sz="quarter" idx="4294967295"/>
          </p:nvPr>
        </p:nvSpPr>
        <p:spPr>
          <a:xfrm>
            <a:off x="122663" y="148218"/>
            <a:ext cx="3657600" cy="366713"/>
          </a:xfrm>
        </p:spPr>
        <p:txBody>
          <a:bodyPr/>
          <a:lstStyle/>
          <a:p>
            <a:pPr marL="0" indent="0">
              <a:buNone/>
            </a:pPr>
            <a:r>
              <a:rPr lang="en-US" sz="1300">
                <a:solidFill>
                  <a:srgbClr val="FAA48D"/>
                </a:solidFill>
                <a:latin typeface="Montserrat" pitchFamily="2" charset="77"/>
              </a:rPr>
              <a:t>BACKGROUND</a:t>
            </a:r>
          </a:p>
        </p:txBody>
      </p:sp>
      <p:pic>
        <p:nvPicPr>
          <p:cNvPr id="3" name="Slide 2">
            <a:hlinkClick r:id="" action="ppaction://media"/>
            <a:extLst>
              <a:ext uri="{FF2B5EF4-FFF2-40B4-BE49-F238E27FC236}">
                <a16:creationId xmlns:a16="http://schemas.microsoft.com/office/drawing/2014/main" id="{6C931F5B-DB96-4290-BC9E-4D18BF290A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0248" y="6323013"/>
            <a:ext cx="406400" cy="406400"/>
          </a:xfrm>
          <a:prstGeom prst="rect">
            <a:avLst/>
          </a:prstGeom>
        </p:spPr>
      </p:pic>
    </p:spTree>
    <p:extLst>
      <p:ext uri="{BB962C8B-B14F-4D97-AF65-F5344CB8AC3E}">
        <p14:creationId xmlns:p14="http://schemas.microsoft.com/office/powerpoint/2010/main" val="791171359"/>
      </p:ext>
    </p:extLst>
  </p:cSld>
  <p:clrMapOvr>
    <a:masterClrMapping/>
  </p:clrMapOvr>
  <mc:AlternateContent xmlns:mc="http://schemas.openxmlformats.org/markup-compatibility/2006" xmlns:p14="http://schemas.microsoft.com/office/powerpoint/2010/main">
    <mc:Choice Requires="p14">
      <p:transition spd="slow" p14:dur="2000" advTm="4259"/>
    </mc:Choice>
    <mc:Fallback xmlns="">
      <p:transition spd="slow" advTm="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9C33A5-F6C5-A44A-97AF-7364894E9EB6}"/>
              </a:ext>
            </a:extLst>
          </p:cNvPr>
          <p:cNvSpPr/>
          <p:nvPr/>
        </p:nvSpPr>
        <p:spPr>
          <a:xfrm>
            <a:off x="4093030" y="2438400"/>
            <a:ext cx="3918857" cy="441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E62DA6-3065-4365-BA5A-B0C4CB9BEE81}"/>
              </a:ext>
            </a:extLst>
          </p:cNvPr>
          <p:cNvSpPr>
            <a:spLocks noGrp="1"/>
          </p:cNvSpPr>
          <p:nvPr>
            <p:ph type="title"/>
          </p:nvPr>
        </p:nvSpPr>
        <p:spPr>
          <a:xfrm>
            <a:off x="952500" y="8313"/>
            <a:ext cx="8727688" cy="2423159"/>
          </a:xfrm>
        </p:spPr>
        <p:txBody>
          <a:bodyPr>
            <a:noAutofit/>
          </a:bodyPr>
          <a:lstStyle/>
          <a:p>
            <a:pPr>
              <a:lnSpc>
                <a:spcPct val="100000"/>
              </a:lnSpc>
            </a:pPr>
            <a:r>
              <a:rPr lang="en-US" sz="2400"/>
              <a:t>Distributed energy resources — generation, storage, and responsive load connected to distribution systems — can provide a range of benefits for customers, distribution systems, and wholesale markets</a:t>
            </a:r>
          </a:p>
        </p:txBody>
      </p:sp>
      <p:sp>
        <p:nvSpPr>
          <p:cNvPr id="14" name="Content Placeholder 13">
            <a:extLst>
              <a:ext uri="{FF2B5EF4-FFF2-40B4-BE49-F238E27FC236}">
                <a16:creationId xmlns:a16="http://schemas.microsoft.com/office/drawing/2014/main" id="{43182225-D6AF-4FE4-B312-C2A0835308AC}"/>
              </a:ext>
            </a:extLst>
          </p:cNvPr>
          <p:cNvSpPr>
            <a:spLocks noGrp="1"/>
          </p:cNvSpPr>
          <p:nvPr>
            <p:ph sz="quarter" idx="10"/>
          </p:nvPr>
        </p:nvSpPr>
        <p:spPr>
          <a:xfrm>
            <a:off x="4471090" y="3032768"/>
            <a:ext cx="3170681" cy="3300038"/>
          </a:xfrm>
        </p:spPr>
        <p:txBody>
          <a:bodyPr>
            <a:noAutofit/>
          </a:bodyPr>
          <a:lstStyle/>
          <a:p>
            <a:pPr marL="0" indent="0">
              <a:lnSpc>
                <a:spcPct val="100000"/>
              </a:lnSpc>
              <a:spcBef>
                <a:spcPts val="0"/>
              </a:spcBef>
              <a:spcAft>
                <a:spcPts val="800"/>
              </a:spcAft>
              <a:buNone/>
            </a:pPr>
            <a:r>
              <a:rPr lang="en-US" b="1" dirty="0">
                <a:solidFill>
                  <a:srgbClr val="F15934"/>
                </a:solidFill>
                <a:latin typeface="Montserrat" pitchFamily="2" charset="77"/>
              </a:rPr>
              <a:t>DISTRIBUTION SYSTEMS </a:t>
            </a:r>
          </a:p>
          <a:p>
            <a:pPr marL="0" indent="0">
              <a:lnSpc>
                <a:spcPct val="100000"/>
              </a:lnSpc>
              <a:spcBef>
                <a:spcPts val="0"/>
              </a:spcBef>
              <a:spcAft>
                <a:spcPts val="800"/>
              </a:spcAft>
              <a:buNone/>
            </a:pPr>
            <a:r>
              <a:rPr lang="en-US" sz="1800" b="0" dirty="0">
                <a:solidFill>
                  <a:schemeClr val="tx1">
                    <a:lumMod val="50000"/>
                    <a:lumOff val="50000"/>
                  </a:schemeClr>
                </a:solidFill>
                <a:latin typeface="Adobe Garamond Pro" panose="02020502060506020403" pitchFamily="18" charset="77"/>
              </a:rPr>
              <a:t>The effective siting and operation of DERs can reduce the need for distribution upgrades to support load growth, electrification, resilience to extreme weather, and increasing amounts of distribution-level generation.</a:t>
            </a:r>
          </a:p>
          <a:p>
            <a:pPr marL="0" indent="0">
              <a:lnSpc>
                <a:spcPct val="100000"/>
              </a:lnSpc>
              <a:spcBef>
                <a:spcPts val="0"/>
              </a:spcBef>
              <a:spcAft>
                <a:spcPts val="800"/>
              </a:spcAft>
              <a:buNone/>
            </a:pPr>
            <a:endParaRPr lang="en-US" dirty="0"/>
          </a:p>
        </p:txBody>
      </p:sp>
      <p:sp>
        <p:nvSpPr>
          <p:cNvPr id="15" name="Content Placeholder 14">
            <a:extLst>
              <a:ext uri="{FF2B5EF4-FFF2-40B4-BE49-F238E27FC236}">
                <a16:creationId xmlns:a16="http://schemas.microsoft.com/office/drawing/2014/main" id="{0887C3E4-47AE-4DE8-9F5A-4EEED117A5AC}"/>
              </a:ext>
            </a:extLst>
          </p:cNvPr>
          <p:cNvSpPr>
            <a:spLocks noGrp="1"/>
          </p:cNvSpPr>
          <p:nvPr>
            <p:ph sz="quarter" idx="4294967295"/>
          </p:nvPr>
        </p:nvSpPr>
        <p:spPr>
          <a:xfrm>
            <a:off x="8360425" y="3032768"/>
            <a:ext cx="3156659" cy="2908152"/>
          </a:xfrm>
        </p:spPr>
        <p:txBody>
          <a:bodyPr>
            <a:noAutofit/>
          </a:bodyPr>
          <a:lstStyle/>
          <a:p>
            <a:pPr marL="0" indent="0">
              <a:lnSpc>
                <a:spcPct val="100000"/>
              </a:lnSpc>
              <a:spcBef>
                <a:spcPts val="0"/>
              </a:spcBef>
              <a:spcAft>
                <a:spcPts val="800"/>
              </a:spcAft>
              <a:buClr>
                <a:srgbClr val="F15934"/>
              </a:buClr>
              <a:buSzPct val="60000"/>
              <a:buNone/>
            </a:pPr>
            <a:r>
              <a:rPr lang="en-US" sz="1800">
                <a:solidFill>
                  <a:srgbClr val="F15934"/>
                </a:solidFill>
                <a:latin typeface="Montserrat" pitchFamily="2" charset="77"/>
              </a:rPr>
              <a:t>WHOLESALE MARKETS</a:t>
            </a:r>
          </a:p>
          <a:p>
            <a:pPr marL="0" indent="0">
              <a:lnSpc>
                <a:spcPct val="100000"/>
              </a:lnSpc>
              <a:spcBef>
                <a:spcPts val="0"/>
              </a:spcBef>
              <a:spcAft>
                <a:spcPts val="800"/>
              </a:spcAft>
              <a:buClr>
                <a:srgbClr val="F15934"/>
              </a:buClr>
              <a:buSzPct val="60000"/>
              <a:buNone/>
            </a:pPr>
            <a:r>
              <a:rPr lang="en-US" sz="1800" b="0">
                <a:solidFill>
                  <a:schemeClr val="tx1">
                    <a:lumMod val="50000"/>
                    <a:lumOff val="50000"/>
                  </a:schemeClr>
                </a:solidFill>
                <a:latin typeface="Adobe Garamond Pro" panose="02020502060506020403" pitchFamily="18" charset="77"/>
              </a:rPr>
              <a:t>DERs can provide a new source of operational flexibility  and competition, reducing energy and ancillary services market costs, resource adequacy capacity requirements, and transmission charges for load-serving entities.</a:t>
            </a:r>
          </a:p>
        </p:txBody>
      </p:sp>
      <p:sp>
        <p:nvSpPr>
          <p:cNvPr id="7" name="Text Placeholder 6">
            <a:extLst>
              <a:ext uri="{FF2B5EF4-FFF2-40B4-BE49-F238E27FC236}">
                <a16:creationId xmlns:a16="http://schemas.microsoft.com/office/drawing/2014/main" id="{28CCB42E-28DF-4663-B8CC-A6ED976825AC}"/>
              </a:ext>
            </a:extLst>
          </p:cNvPr>
          <p:cNvSpPr>
            <a:spLocks noGrp="1"/>
          </p:cNvSpPr>
          <p:nvPr>
            <p:ph type="body" sz="quarter" idx="4294967295"/>
          </p:nvPr>
        </p:nvSpPr>
        <p:spPr>
          <a:xfrm>
            <a:off x="0" y="2378075"/>
            <a:ext cx="3429000" cy="517525"/>
          </a:xfrm>
          <a:prstGeom prst="round2SameRect">
            <a:avLst/>
          </a:prstGeom>
        </p:spPr>
        <p:txBody>
          <a:bodyPr/>
          <a:lstStyle/>
          <a:p>
            <a:r>
              <a:rPr lang="en-US"/>
              <a:t>Customers</a:t>
            </a:r>
          </a:p>
        </p:txBody>
      </p:sp>
      <p:sp>
        <p:nvSpPr>
          <p:cNvPr id="16" name="Text Placeholder 15">
            <a:extLst>
              <a:ext uri="{FF2B5EF4-FFF2-40B4-BE49-F238E27FC236}">
                <a16:creationId xmlns:a16="http://schemas.microsoft.com/office/drawing/2014/main" id="{7B9CF3BE-BA6B-4356-9E7C-AB419AFC772C}"/>
              </a:ext>
            </a:extLst>
          </p:cNvPr>
          <p:cNvSpPr>
            <a:spLocks noGrp="1"/>
          </p:cNvSpPr>
          <p:nvPr>
            <p:ph type="body" sz="quarter" idx="4294967295"/>
          </p:nvPr>
        </p:nvSpPr>
        <p:spPr>
          <a:xfrm>
            <a:off x="8763000" y="2378075"/>
            <a:ext cx="3429000" cy="517525"/>
          </a:xfrm>
          <a:prstGeom prst="round2SameRect">
            <a:avLst/>
          </a:prstGeom>
        </p:spPr>
        <p:txBody>
          <a:bodyPr/>
          <a:lstStyle/>
          <a:p>
            <a:r>
              <a:rPr lang="en-US"/>
              <a:t>Wholesale Markets</a:t>
            </a:r>
          </a:p>
        </p:txBody>
      </p:sp>
      <p:sp>
        <p:nvSpPr>
          <p:cNvPr id="18" name="Content Placeholder 17">
            <a:extLst>
              <a:ext uri="{FF2B5EF4-FFF2-40B4-BE49-F238E27FC236}">
                <a16:creationId xmlns:a16="http://schemas.microsoft.com/office/drawing/2014/main" id="{BE49C4AF-3F69-4F9D-AB9D-62AD4B3A13ED}"/>
              </a:ext>
            </a:extLst>
          </p:cNvPr>
          <p:cNvSpPr>
            <a:spLocks noGrp="1"/>
          </p:cNvSpPr>
          <p:nvPr>
            <p:ph sz="quarter" idx="4294967295"/>
          </p:nvPr>
        </p:nvSpPr>
        <p:spPr>
          <a:xfrm>
            <a:off x="864525" y="3032768"/>
            <a:ext cx="2945476" cy="2636838"/>
          </a:xfrm>
        </p:spPr>
        <p:txBody>
          <a:bodyPr>
            <a:noAutofit/>
          </a:bodyPr>
          <a:lstStyle/>
          <a:p>
            <a:pPr marL="0" indent="0">
              <a:lnSpc>
                <a:spcPct val="100000"/>
              </a:lnSpc>
              <a:spcBef>
                <a:spcPts val="0"/>
              </a:spcBef>
              <a:spcAft>
                <a:spcPts val="800"/>
              </a:spcAft>
              <a:buClr>
                <a:srgbClr val="F15934"/>
              </a:buClr>
              <a:buSzPct val="60000"/>
              <a:buNone/>
            </a:pPr>
            <a:r>
              <a:rPr lang="en-US" sz="1800" dirty="0">
                <a:solidFill>
                  <a:srgbClr val="F15934"/>
                </a:solidFill>
                <a:latin typeface="Montserrat" pitchFamily="2" charset="77"/>
              </a:rPr>
              <a:t>CUSTOMERS</a:t>
            </a:r>
          </a:p>
          <a:p>
            <a:pPr marL="0" indent="0">
              <a:lnSpc>
                <a:spcPct val="100000"/>
              </a:lnSpc>
              <a:spcBef>
                <a:spcPts val="0"/>
              </a:spcBef>
              <a:spcAft>
                <a:spcPts val="800"/>
              </a:spcAft>
              <a:buNone/>
            </a:pPr>
            <a:r>
              <a:rPr lang="en-US" sz="1800" b="0" dirty="0">
                <a:solidFill>
                  <a:schemeClr val="tx1">
                    <a:lumMod val="50000"/>
                    <a:lumOff val="50000"/>
                  </a:schemeClr>
                </a:solidFill>
                <a:latin typeface="Adobe Garamond Pro" panose="02020502060506020403"/>
              </a:rPr>
              <a:t>DERs can be customized to customers’ needs and preferences while defraying some of their costs by providing distribution-level and wholesale market benefits.</a:t>
            </a:r>
          </a:p>
          <a:p>
            <a:pPr marL="0" indent="0">
              <a:lnSpc>
                <a:spcPct val="100000"/>
              </a:lnSpc>
              <a:spcBef>
                <a:spcPts val="0"/>
              </a:spcBef>
              <a:spcAft>
                <a:spcPts val="800"/>
              </a:spcAft>
              <a:buClr>
                <a:srgbClr val="F15934"/>
              </a:buClr>
              <a:buSzPct val="60000"/>
              <a:buNone/>
            </a:pPr>
            <a:r>
              <a:rPr lang="en-US" sz="1800" b="0" dirty="0">
                <a:latin typeface="Adobe Garamond Pro" panose="02020502060506020403"/>
              </a:rPr>
              <a:t>to customers’ needs </a:t>
            </a:r>
            <a:r>
              <a:rPr lang="en-US" sz="1600" dirty="0"/>
              <a:t>and preferences while defraying some of their costs by providing distribution-level and wholesale market benefits.</a:t>
            </a:r>
          </a:p>
          <a:p>
            <a:pPr marL="0" indent="0">
              <a:lnSpc>
                <a:spcPct val="100000"/>
              </a:lnSpc>
              <a:spcBef>
                <a:spcPts val="0"/>
              </a:spcBef>
              <a:spcAft>
                <a:spcPts val="800"/>
              </a:spcAft>
              <a:buClr>
                <a:srgbClr val="F15934"/>
              </a:buClr>
              <a:buSzPct val="60000"/>
              <a:buNone/>
            </a:pPr>
            <a:endParaRPr lang="en-US" sz="1800" b="0" dirty="0">
              <a:solidFill>
                <a:schemeClr val="tx1">
                  <a:lumMod val="50000"/>
                  <a:lumOff val="50000"/>
                </a:schemeClr>
              </a:solidFill>
              <a:latin typeface="Adobe Garamond Pro" panose="02020502060506020403" pitchFamily="18" charset="77"/>
            </a:endParaRPr>
          </a:p>
        </p:txBody>
      </p:sp>
      <p:sp>
        <p:nvSpPr>
          <p:cNvPr id="19" name="Text Placeholder 18">
            <a:extLst>
              <a:ext uri="{FF2B5EF4-FFF2-40B4-BE49-F238E27FC236}">
                <a16:creationId xmlns:a16="http://schemas.microsoft.com/office/drawing/2014/main" id="{B5C1CCFC-3DC8-4D9C-B30D-AAF20D647D78}"/>
              </a:ext>
            </a:extLst>
          </p:cNvPr>
          <p:cNvSpPr>
            <a:spLocks noGrp="1"/>
          </p:cNvSpPr>
          <p:nvPr>
            <p:ph type="body" sz="quarter" idx="4294967295"/>
          </p:nvPr>
        </p:nvSpPr>
        <p:spPr>
          <a:xfrm>
            <a:off x="0" y="2378075"/>
            <a:ext cx="3429000" cy="517525"/>
          </a:xfrm>
          <a:prstGeom prst="round2SameRect">
            <a:avLst/>
          </a:prstGeom>
        </p:spPr>
        <p:txBody>
          <a:bodyPr/>
          <a:lstStyle/>
          <a:p>
            <a:r>
              <a:rPr lang="en-US"/>
              <a:t>Distribution Systems</a:t>
            </a:r>
          </a:p>
        </p:txBody>
      </p:sp>
      <p:sp>
        <p:nvSpPr>
          <p:cNvPr id="13" name="Text Placeholder 6">
            <a:extLst>
              <a:ext uri="{FF2B5EF4-FFF2-40B4-BE49-F238E27FC236}">
                <a16:creationId xmlns:a16="http://schemas.microsoft.com/office/drawing/2014/main" id="{194DB0F6-7199-834C-B699-B8A424CE476A}"/>
              </a:ext>
            </a:extLst>
          </p:cNvPr>
          <p:cNvSpPr txBox="1">
            <a:spLocks/>
          </p:cNvSpPr>
          <p:nvPr/>
        </p:nvSpPr>
        <p:spPr>
          <a:xfrm>
            <a:off x="122663" y="148218"/>
            <a:ext cx="3657600" cy="366713"/>
          </a:xfr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300">
                <a:solidFill>
                  <a:srgbClr val="FAA48D"/>
                </a:solidFill>
                <a:latin typeface="Montserrat" pitchFamily="2" charset="77"/>
              </a:rPr>
              <a:t>BACKGROUND</a:t>
            </a:r>
          </a:p>
        </p:txBody>
      </p:sp>
      <p:pic>
        <p:nvPicPr>
          <p:cNvPr id="3" name="Slide 3">
            <a:hlinkClick r:id="" action="ppaction://media"/>
            <a:extLst>
              <a:ext uri="{FF2B5EF4-FFF2-40B4-BE49-F238E27FC236}">
                <a16:creationId xmlns:a16="http://schemas.microsoft.com/office/drawing/2014/main" id="{BA18F2D1-35A4-46C9-B347-5DD32AB0A9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7084" y="6379553"/>
            <a:ext cx="406400" cy="406400"/>
          </a:xfrm>
          <a:prstGeom prst="rect">
            <a:avLst/>
          </a:prstGeom>
        </p:spPr>
      </p:pic>
    </p:spTree>
    <p:extLst>
      <p:ext uri="{BB962C8B-B14F-4D97-AF65-F5344CB8AC3E}">
        <p14:creationId xmlns:p14="http://schemas.microsoft.com/office/powerpoint/2010/main" val="4098428112"/>
      </p:ext>
    </p:extLst>
  </p:cSld>
  <p:clrMapOvr>
    <a:masterClrMapping/>
  </p:clrMapOvr>
  <mc:AlternateContent xmlns:mc="http://schemas.openxmlformats.org/markup-compatibility/2006" xmlns:p14="http://schemas.microsoft.com/office/powerpoint/2010/main">
    <mc:Choice Requires="p14">
      <p:transition spd="slow" p14:dur="2000" advTm="65768"/>
    </mc:Choice>
    <mc:Fallback xmlns="">
      <p:transition spd="slow" advTm="6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2DA6-3065-4365-BA5A-B0C4CB9BEE81}"/>
              </a:ext>
            </a:extLst>
          </p:cNvPr>
          <p:cNvSpPr>
            <a:spLocks noGrp="1"/>
          </p:cNvSpPr>
          <p:nvPr>
            <p:ph type="title"/>
          </p:nvPr>
        </p:nvSpPr>
        <p:spPr>
          <a:xfrm>
            <a:off x="952500" y="0"/>
            <a:ext cx="9828276" cy="2423159"/>
          </a:xfrm>
        </p:spPr>
        <p:txBody>
          <a:bodyPr anchor="ctr">
            <a:normAutofit/>
          </a:bodyPr>
          <a:lstStyle/>
          <a:p>
            <a:pPr marL="0" indent="0">
              <a:lnSpc>
                <a:spcPct val="100000"/>
              </a:lnSpc>
            </a:pPr>
            <a:r>
              <a:rPr lang="en-US" sz="2400">
                <a:solidFill>
                  <a:schemeClr val="bg1"/>
                </a:solidFill>
                <a:latin typeface="Montserrat" pitchFamily="2" charset="77"/>
              </a:rPr>
              <a:t>Realizing the benefits of DERs requires closer coordination between the transmission and distribution systems</a:t>
            </a:r>
          </a:p>
        </p:txBody>
      </p:sp>
      <p:sp>
        <p:nvSpPr>
          <p:cNvPr id="4" name="Content Placeholder 3">
            <a:extLst>
              <a:ext uri="{FF2B5EF4-FFF2-40B4-BE49-F238E27FC236}">
                <a16:creationId xmlns:a16="http://schemas.microsoft.com/office/drawing/2014/main" id="{0F50252E-1E85-4AD2-99EC-B464DCA5CECA}"/>
              </a:ext>
            </a:extLst>
          </p:cNvPr>
          <p:cNvSpPr>
            <a:spLocks noGrp="1"/>
          </p:cNvSpPr>
          <p:nvPr>
            <p:ph sz="quarter" idx="10"/>
          </p:nvPr>
        </p:nvSpPr>
        <p:spPr>
          <a:xfrm>
            <a:off x="868093" y="2996423"/>
            <a:ext cx="8824547" cy="3390311"/>
          </a:xfrm>
        </p:spPr>
        <p:txBody>
          <a:bodyPr vert="horz" lIns="91440" tIns="91440" rIns="91440" bIns="91440" rtlCol="0" anchor="t">
            <a:noAutofit/>
          </a:bodyPr>
          <a:lstStyle/>
          <a:p>
            <a:pPr marL="117475" indent="-117475">
              <a:lnSpc>
                <a:spcPct val="100000"/>
              </a:lnSpc>
              <a:spcBef>
                <a:spcPts val="0"/>
              </a:spcBef>
              <a:spcAft>
                <a:spcPts val="800"/>
              </a:spcAft>
              <a:buClr>
                <a:srgbClr val="F15934"/>
              </a:buClr>
              <a:buSzPct val="60000"/>
            </a:pPr>
            <a:r>
              <a:rPr lang="en-US" sz="1800" b="0">
                <a:solidFill>
                  <a:schemeClr val="tx1">
                    <a:lumMod val="50000"/>
                    <a:lumOff val="50000"/>
                  </a:schemeClr>
                </a:solidFill>
                <a:latin typeface="Adobe Garamond Pro" panose="02020502060506020403" pitchFamily="18" charset="77"/>
              </a:rPr>
              <a:t>Distribution and transmission network infrastructure provides the foundation for electricity markets by enabling wholesale transactions and ensuring that networks can be reliably operated.</a:t>
            </a:r>
          </a:p>
          <a:p>
            <a:pPr marL="117475" indent="-117475">
              <a:lnSpc>
                <a:spcPct val="100000"/>
              </a:lnSpc>
              <a:spcBef>
                <a:spcPts val="0"/>
              </a:spcBef>
              <a:spcAft>
                <a:spcPts val="800"/>
              </a:spcAft>
              <a:buClr>
                <a:srgbClr val="F15934"/>
              </a:buClr>
              <a:buSzPct val="60000"/>
            </a:pPr>
            <a:r>
              <a:rPr lang="en-US" sz="1800" b="0">
                <a:solidFill>
                  <a:schemeClr val="tx1">
                    <a:lumMod val="50000"/>
                    <a:lumOff val="50000"/>
                  </a:schemeClr>
                </a:solidFill>
                <a:latin typeface="Adobe Garamond Pro" panose="02020502060506020403" pitchFamily="18" charset="77"/>
              </a:rPr>
              <a:t>DER integration will require several changes in distribution and transmission planning, including: </a:t>
            </a:r>
          </a:p>
          <a:p>
            <a:pPr marL="458788" lvl="2" indent="-117475">
              <a:lnSpc>
                <a:spcPct val="100000"/>
              </a:lnSpc>
              <a:spcBef>
                <a:spcPts val="0"/>
              </a:spcBef>
              <a:spcAft>
                <a:spcPts val="800"/>
              </a:spcAft>
            </a:pPr>
            <a:r>
              <a:rPr lang="en-US" sz="1800" b="0" i="1">
                <a:solidFill>
                  <a:schemeClr val="tx1">
                    <a:lumMod val="50000"/>
                    <a:lumOff val="50000"/>
                  </a:schemeClr>
                </a:solidFill>
                <a:latin typeface="Adobe Garamond Pro" panose="02020502060506020403" pitchFamily="18" charset="77"/>
              </a:rPr>
              <a:t>A more integrated approach to distribution planning, interconnection, and operations.</a:t>
            </a:r>
          </a:p>
          <a:p>
            <a:pPr marL="458788" lvl="2" indent="-117475">
              <a:lnSpc>
                <a:spcPct val="100000"/>
              </a:lnSpc>
              <a:spcBef>
                <a:spcPts val="0"/>
              </a:spcBef>
              <a:spcAft>
                <a:spcPts val="800"/>
              </a:spcAft>
            </a:pPr>
            <a:r>
              <a:rPr lang="en-US" sz="1800" b="0" i="1">
                <a:solidFill>
                  <a:schemeClr val="tx1">
                    <a:lumMod val="50000"/>
                    <a:lumOff val="50000"/>
                  </a:schemeClr>
                </a:solidFill>
                <a:latin typeface="Adobe Garamond Pro" panose="02020502060506020403" pitchFamily="18" charset="77"/>
              </a:rPr>
              <a:t>Closer coordination between distribution and transmission planning.</a:t>
            </a:r>
          </a:p>
          <a:p>
            <a:pPr marL="117475" indent="-117475">
              <a:lnSpc>
                <a:spcPct val="100000"/>
              </a:lnSpc>
              <a:spcBef>
                <a:spcPts val="0"/>
              </a:spcBef>
              <a:spcAft>
                <a:spcPts val="800"/>
              </a:spcAft>
              <a:buClr>
                <a:srgbClr val="F15934"/>
              </a:buClr>
              <a:buSzPct val="60000"/>
            </a:pPr>
            <a:r>
              <a:rPr lang="en-US" sz="1800" b="0">
                <a:solidFill>
                  <a:schemeClr val="tx1">
                    <a:lumMod val="50000"/>
                    <a:lumOff val="50000"/>
                  </a:schemeClr>
                </a:solidFill>
                <a:latin typeface="Adobe Garamond Pro" panose="02020502060506020403" pitchFamily="18" charset="77"/>
              </a:rPr>
              <a:t>Without coordination between the distribution and transmission systems, electricity systems risk being over- or underbuilt and will be increasingly challenging to operate, leading to high costs and potentially lower reliability. </a:t>
            </a:r>
          </a:p>
        </p:txBody>
      </p:sp>
      <p:sp>
        <p:nvSpPr>
          <p:cNvPr id="10" name="Text Placeholder 6">
            <a:extLst>
              <a:ext uri="{FF2B5EF4-FFF2-40B4-BE49-F238E27FC236}">
                <a16:creationId xmlns:a16="http://schemas.microsoft.com/office/drawing/2014/main" id="{3465B547-81DF-ED45-86AE-048C201F3DBC}"/>
              </a:ext>
            </a:extLst>
          </p:cNvPr>
          <p:cNvSpPr txBox="1">
            <a:spLocks/>
          </p:cNvSpPr>
          <p:nvPr/>
        </p:nvSpPr>
        <p:spPr>
          <a:xfrm>
            <a:off x="122663" y="148218"/>
            <a:ext cx="3657600" cy="366713"/>
          </a:xfr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300">
                <a:solidFill>
                  <a:srgbClr val="FAA48D"/>
                </a:solidFill>
                <a:latin typeface="Montserrat" pitchFamily="2" charset="77"/>
              </a:rPr>
              <a:t>BACKGROUND</a:t>
            </a:r>
          </a:p>
        </p:txBody>
      </p:sp>
      <p:pic>
        <p:nvPicPr>
          <p:cNvPr id="3" name="Slide 4">
            <a:hlinkClick r:id="" action="ppaction://media"/>
            <a:extLst>
              <a:ext uri="{FF2B5EF4-FFF2-40B4-BE49-F238E27FC236}">
                <a16:creationId xmlns:a16="http://schemas.microsoft.com/office/drawing/2014/main" id="{6B131492-6DD7-4859-AFD0-1C31198160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7468" y="6451600"/>
            <a:ext cx="406400" cy="406400"/>
          </a:xfrm>
          <a:prstGeom prst="rect">
            <a:avLst/>
          </a:prstGeom>
        </p:spPr>
      </p:pic>
    </p:spTree>
    <p:extLst>
      <p:ext uri="{BB962C8B-B14F-4D97-AF65-F5344CB8AC3E}">
        <p14:creationId xmlns:p14="http://schemas.microsoft.com/office/powerpoint/2010/main" val="2777965339"/>
      </p:ext>
    </p:extLst>
  </p:cSld>
  <p:clrMapOvr>
    <a:masterClrMapping/>
  </p:clrMapOvr>
  <mc:AlternateContent xmlns:mc="http://schemas.openxmlformats.org/markup-compatibility/2006" xmlns:p14="http://schemas.microsoft.com/office/powerpoint/2010/main">
    <mc:Choice Requires="p14">
      <p:transition spd="slow" p14:dur="2000" advTm="44013"/>
    </mc:Choice>
    <mc:Fallback xmlns="">
      <p:transition spd="slow" advTm="4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2DA6-3065-4365-BA5A-B0C4CB9BEE81}"/>
              </a:ext>
            </a:extLst>
          </p:cNvPr>
          <p:cNvSpPr>
            <a:spLocks noGrp="1"/>
          </p:cNvSpPr>
          <p:nvPr>
            <p:ph type="title"/>
          </p:nvPr>
        </p:nvSpPr>
        <p:spPr>
          <a:xfrm>
            <a:off x="952500" y="0"/>
            <a:ext cx="9828276" cy="2423159"/>
          </a:xfrm>
        </p:spPr>
        <p:txBody>
          <a:bodyPr anchor="ctr">
            <a:normAutofit/>
          </a:bodyPr>
          <a:lstStyle/>
          <a:p>
            <a:pPr marL="0" indent="0">
              <a:lnSpc>
                <a:spcPct val="100000"/>
              </a:lnSpc>
              <a:spcAft>
                <a:spcPts val="800"/>
              </a:spcAft>
            </a:pPr>
            <a:r>
              <a:rPr lang="en-US" sz="2400">
                <a:solidFill>
                  <a:schemeClr val="bg1"/>
                </a:solidFill>
                <a:latin typeface="Montserrat" pitchFamily="2" charset="77"/>
              </a:rPr>
              <a:t>Regulatory frameworks and market rules to support DER integration into wholesale markets are still in the early stages</a:t>
            </a:r>
          </a:p>
        </p:txBody>
      </p:sp>
      <p:sp>
        <p:nvSpPr>
          <p:cNvPr id="4" name="Content Placeholder 3">
            <a:extLst>
              <a:ext uri="{FF2B5EF4-FFF2-40B4-BE49-F238E27FC236}">
                <a16:creationId xmlns:a16="http://schemas.microsoft.com/office/drawing/2014/main" id="{0F50252E-1E85-4AD2-99EC-B464DCA5CECA}"/>
              </a:ext>
            </a:extLst>
          </p:cNvPr>
          <p:cNvSpPr>
            <a:spLocks noGrp="1"/>
          </p:cNvSpPr>
          <p:nvPr>
            <p:ph sz="quarter" idx="10"/>
          </p:nvPr>
        </p:nvSpPr>
        <p:spPr>
          <a:xfrm>
            <a:off x="6400799" y="3005563"/>
            <a:ext cx="4951827" cy="3172968"/>
          </a:xfrm>
        </p:spPr>
        <p:txBody>
          <a:bodyPr vert="horz" lIns="91440" tIns="91440" rIns="91440" bIns="91440" rtlCol="0" anchor="t">
            <a:noAutofit/>
          </a:bodyPr>
          <a:lstStyle/>
          <a:p>
            <a:pPr marL="117475" indent="-117475">
              <a:lnSpc>
                <a:spcPct val="100000"/>
              </a:lnSpc>
              <a:spcBef>
                <a:spcPts val="0"/>
              </a:spcBef>
              <a:spcAft>
                <a:spcPts val="800"/>
              </a:spcAft>
              <a:buClr>
                <a:srgbClr val="F15934"/>
              </a:buClr>
              <a:buSzPct val="60000"/>
            </a:pPr>
            <a:r>
              <a:rPr lang="en-US" sz="1800" b="0">
                <a:solidFill>
                  <a:schemeClr val="tx1">
                    <a:lumMod val="50000"/>
                    <a:lumOff val="50000"/>
                  </a:schemeClr>
                </a:solidFill>
                <a:latin typeface="Adobe Garamond Pro" panose="02020502060506020403" pitchFamily="18" charset="77"/>
              </a:rPr>
              <a:t>Changes in market regulation are needed to support DER integration into wholesale markets, both for longer-term implementation of Order 2222 and to enable a broader set of structural participation models for DERs. </a:t>
            </a:r>
          </a:p>
          <a:p>
            <a:pPr marL="117475" indent="-117475">
              <a:lnSpc>
                <a:spcPct val="100000"/>
              </a:lnSpc>
              <a:spcBef>
                <a:spcPts val="0"/>
              </a:spcBef>
              <a:spcAft>
                <a:spcPts val="800"/>
              </a:spcAft>
              <a:buClr>
                <a:srgbClr val="F15934"/>
              </a:buClr>
              <a:buSzPct val="60000"/>
            </a:pPr>
            <a:r>
              <a:rPr lang="en-US" sz="1800" b="0">
                <a:solidFill>
                  <a:schemeClr val="tx1">
                    <a:lumMod val="50000"/>
                    <a:lumOff val="50000"/>
                  </a:schemeClr>
                </a:solidFill>
                <a:latin typeface="Adobe Garamond Pro" panose="02020502060506020403" pitchFamily="18" charset="77"/>
              </a:rPr>
              <a:t>These changes include:</a:t>
            </a:r>
          </a:p>
          <a:p>
            <a:pPr marL="458788" lvl="2" indent="-117475">
              <a:lnSpc>
                <a:spcPct val="100000"/>
              </a:lnSpc>
              <a:spcBef>
                <a:spcPts val="0"/>
              </a:spcBef>
              <a:spcAft>
                <a:spcPts val="800"/>
              </a:spcAft>
              <a:buClr>
                <a:srgbClr val="F15934"/>
              </a:buClr>
              <a:buSzPct val="60000"/>
            </a:pPr>
            <a:r>
              <a:rPr lang="en-US" sz="1800" b="0" i="1">
                <a:solidFill>
                  <a:schemeClr val="tx1">
                    <a:lumMod val="50000"/>
                    <a:lumOff val="50000"/>
                  </a:schemeClr>
                </a:solidFill>
                <a:latin typeface="Adobe Garamond Pro" panose="02020502060506020403" pitchFamily="18" charset="77"/>
              </a:rPr>
              <a:t>Rules to ensure non-discriminatory distribution interconnection and operations.</a:t>
            </a:r>
          </a:p>
          <a:p>
            <a:pPr marL="458788" lvl="2" indent="-117475">
              <a:lnSpc>
                <a:spcPct val="100000"/>
              </a:lnSpc>
              <a:spcBef>
                <a:spcPts val="0"/>
              </a:spcBef>
              <a:spcAft>
                <a:spcPts val="800"/>
              </a:spcAft>
              <a:buClr>
                <a:srgbClr val="F15934"/>
              </a:buClr>
              <a:buSzPct val="60000"/>
            </a:pPr>
            <a:r>
              <a:rPr lang="en-US" sz="1800" b="0" i="1">
                <a:solidFill>
                  <a:schemeClr val="tx1">
                    <a:lumMod val="50000"/>
                    <a:lumOff val="50000"/>
                  </a:schemeClr>
                </a:solidFill>
                <a:latin typeface="Adobe Garamond Pro" panose="02020502060506020403" pitchFamily="18" charset="77"/>
              </a:rPr>
              <a:t>Resolution of issues around state-federal jurisdiction.</a:t>
            </a:r>
          </a:p>
          <a:p>
            <a:pPr marL="117475" lvl="1" indent="-117475">
              <a:lnSpc>
                <a:spcPct val="100000"/>
              </a:lnSpc>
              <a:spcBef>
                <a:spcPts val="0"/>
              </a:spcBef>
              <a:spcAft>
                <a:spcPts val="800"/>
              </a:spcAft>
              <a:buClr>
                <a:srgbClr val="F15934"/>
              </a:buClr>
              <a:buSzPct val="60000"/>
            </a:pPr>
            <a:endParaRPr lang="en-US" sz="1800" b="0">
              <a:solidFill>
                <a:schemeClr val="tx1">
                  <a:lumMod val="50000"/>
                  <a:lumOff val="50000"/>
                </a:schemeClr>
              </a:solidFill>
              <a:latin typeface="Adobe Garamond Pro" panose="02020502060506020403" pitchFamily="18" charset="77"/>
            </a:endParaRPr>
          </a:p>
        </p:txBody>
      </p:sp>
      <p:sp>
        <p:nvSpPr>
          <p:cNvPr id="10" name="Text Placeholder 6">
            <a:extLst>
              <a:ext uri="{FF2B5EF4-FFF2-40B4-BE49-F238E27FC236}">
                <a16:creationId xmlns:a16="http://schemas.microsoft.com/office/drawing/2014/main" id="{C15D2957-60C6-1B45-AD2C-2128E8C47F8A}"/>
              </a:ext>
            </a:extLst>
          </p:cNvPr>
          <p:cNvSpPr txBox="1">
            <a:spLocks/>
          </p:cNvSpPr>
          <p:nvPr/>
        </p:nvSpPr>
        <p:spPr>
          <a:xfrm>
            <a:off x="122663" y="148218"/>
            <a:ext cx="3657600" cy="366713"/>
          </a:xfr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300">
                <a:solidFill>
                  <a:srgbClr val="FAA48D"/>
                </a:solidFill>
                <a:latin typeface="Montserrat" pitchFamily="2" charset="77"/>
              </a:rPr>
              <a:t>BACKGROUND</a:t>
            </a:r>
          </a:p>
        </p:txBody>
      </p:sp>
      <p:pic>
        <p:nvPicPr>
          <p:cNvPr id="12" name="Picture 11">
            <a:extLst>
              <a:ext uri="{FF2B5EF4-FFF2-40B4-BE49-F238E27FC236}">
                <a16:creationId xmlns:a16="http://schemas.microsoft.com/office/drawing/2014/main" id="{2A3DFF94-0668-9B4B-A8DD-63081077F1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2419642"/>
            <a:ext cx="5753686" cy="4438357"/>
          </a:xfrm>
          <a:prstGeom prst="rect">
            <a:avLst/>
          </a:prstGeom>
        </p:spPr>
      </p:pic>
      <p:pic>
        <p:nvPicPr>
          <p:cNvPr id="3" name="Audio 2">
            <a:hlinkClick r:id="" action="ppaction://media"/>
            <a:extLst>
              <a:ext uri="{FF2B5EF4-FFF2-40B4-BE49-F238E27FC236}">
                <a16:creationId xmlns:a16="http://schemas.microsoft.com/office/drawing/2014/main" id="{F8BA07C7-75D3-1841-A574-91321F2880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7369527"/>
      </p:ext>
    </p:extLst>
  </p:cSld>
  <p:clrMapOvr>
    <a:masterClrMapping/>
  </p:clrMapOvr>
  <mc:AlternateContent xmlns:mc="http://schemas.openxmlformats.org/markup-compatibility/2006" xmlns:p14="http://schemas.microsoft.com/office/powerpoint/2010/main">
    <mc:Choice Requires="p14">
      <p:transition spd="slow" p14:dur="2000" advTm="121217"/>
    </mc:Choice>
    <mc:Fallback xmlns="">
      <p:transition spd="slow" advTm="12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50252E-1E85-4AD2-99EC-B464DCA5CECA}"/>
              </a:ext>
            </a:extLst>
          </p:cNvPr>
          <p:cNvSpPr>
            <a:spLocks noGrp="1"/>
          </p:cNvSpPr>
          <p:nvPr>
            <p:ph sz="quarter" idx="10"/>
          </p:nvPr>
        </p:nvSpPr>
        <p:spPr>
          <a:xfrm>
            <a:off x="868092" y="1814225"/>
            <a:ext cx="7108290" cy="4482666"/>
          </a:xfrm>
        </p:spPr>
        <p:txBody>
          <a:bodyPr vert="horz" lIns="91440" tIns="91440" rIns="91440" bIns="91440" rtlCol="0" anchor="t">
            <a:noAutofit/>
          </a:bodyPr>
          <a:lstStyle/>
          <a:p>
            <a:pPr marL="117475" indent="-117475">
              <a:lnSpc>
                <a:spcPct val="120000"/>
              </a:lnSpc>
              <a:spcBef>
                <a:spcPts val="0"/>
              </a:spcBef>
              <a:spcAft>
                <a:spcPts val="800"/>
              </a:spcAft>
              <a:buClr>
                <a:srgbClr val="F15934"/>
              </a:buClr>
              <a:buSzPct val="60000"/>
            </a:pPr>
            <a:r>
              <a:rPr lang="en-US" b="0">
                <a:solidFill>
                  <a:schemeClr val="tx1">
                    <a:lumMod val="50000"/>
                    <a:lumOff val="50000"/>
                  </a:schemeClr>
                </a:solidFill>
                <a:latin typeface="Adobe Garamond Pro" panose="02020502060506020403" pitchFamily="18" charset="77"/>
              </a:rPr>
              <a:t>FERC’s recent Order 2222 (September 2020) supports initial steps toward better integration of DERs into wholesale markets and operations. Order 2222 requires FERC-jurisdictional ISOs and RTOs to create participation models that will enable aggregations of DERs to participate in ISO/RTO energy, capacity, and ancillary services markets. </a:t>
            </a:r>
          </a:p>
          <a:p>
            <a:pPr marL="458788" lvl="2" indent="-117475">
              <a:lnSpc>
                <a:spcPct val="120000"/>
              </a:lnSpc>
              <a:spcBef>
                <a:spcPts val="0"/>
              </a:spcBef>
              <a:spcAft>
                <a:spcPts val="800"/>
              </a:spcAft>
              <a:buClr>
                <a:srgbClr val="F15934"/>
              </a:buClr>
              <a:buSzPct val="60000"/>
            </a:pPr>
            <a:r>
              <a:rPr lang="en-US" sz="1800" b="0" i="1">
                <a:solidFill>
                  <a:schemeClr val="tx1">
                    <a:lumMod val="50000"/>
                    <a:lumOff val="50000"/>
                  </a:schemeClr>
                </a:solidFill>
                <a:latin typeface="Adobe Garamond Pro" panose="02020502060506020403" pitchFamily="18" charset="77"/>
              </a:rPr>
              <a:t>Order 2222 recognized that DERs have the capability to provide wholesale market services — energy, capacity, and ancillary services — but many DERs are individually too small to meet ISO/RTO minimum size thresholds and may individually lack sufficient operational flexibility to meet performance requirements. </a:t>
            </a:r>
          </a:p>
          <a:p>
            <a:pPr marL="458788" lvl="2" indent="-117475">
              <a:lnSpc>
                <a:spcPct val="120000"/>
              </a:lnSpc>
              <a:spcBef>
                <a:spcPts val="0"/>
              </a:spcBef>
              <a:spcAft>
                <a:spcPts val="800"/>
              </a:spcAft>
              <a:buClr>
                <a:srgbClr val="F15934"/>
              </a:buClr>
              <a:buSzPct val="60000"/>
            </a:pPr>
            <a:r>
              <a:rPr lang="en-US" sz="1800" b="0" i="1">
                <a:solidFill>
                  <a:schemeClr val="tx1">
                    <a:lumMod val="50000"/>
                    <a:lumOff val="50000"/>
                  </a:schemeClr>
                </a:solidFill>
                <a:latin typeface="Adobe Garamond Pro" panose="02020502060506020403" pitchFamily="18" charset="77"/>
              </a:rPr>
              <a:t>Order 2222 enables the aggregation of DERs to address these limitations and enable DERs to participate in wholesale markets on a level playing field.</a:t>
            </a:r>
          </a:p>
          <a:p>
            <a:pPr marL="117475" marR="0" indent="-117475">
              <a:lnSpc>
                <a:spcPct val="120000"/>
              </a:lnSpc>
              <a:spcBef>
                <a:spcPts val="0"/>
              </a:spcBef>
              <a:spcAft>
                <a:spcPts val="800"/>
              </a:spcAft>
              <a:buClr>
                <a:srgbClr val="F15934"/>
              </a:buClr>
              <a:buSzPct val="60000"/>
            </a:pPr>
            <a:endParaRPr lang="en-US" b="0">
              <a:solidFill>
                <a:schemeClr val="tx1">
                  <a:lumMod val="50000"/>
                  <a:lumOff val="50000"/>
                </a:schemeClr>
              </a:solidFill>
              <a:latin typeface="Adobe Garamond Pro" panose="02020502060506020403" pitchFamily="18" charset="77"/>
            </a:endParaRPr>
          </a:p>
        </p:txBody>
      </p:sp>
      <p:sp>
        <p:nvSpPr>
          <p:cNvPr id="10" name="Text Placeholder 6">
            <a:extLst>
              <a:ext uri="{FF2B5EF4-FFF2-40B4-BE49-F238E27FC236}">
                <a16:creationId xmlns:a16="http://schemas.microsoft.com/office/drawing/2014/main" id="{BA4C1B04-92FB-054B-9526-6F54A70A5749}"/>
              </a:ext>
            </a:extLst>
          </p:cNvPr>
          <p:cNvSpPr txBox="1">
            <a:spLocks/>
          </p:cNvSpPr>
          <p:nvPr/>
        </p:nvSpPr>
        <p:spPr>
          <a:xfrm>
            <a:off x="122663" y="148218"/>
            <a:ext cx="3657600" cy="366713"/>
          </a:xfr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300">
                <a:solidFill>
                  <a:srgbClr val="FAA48D"/>
                </a:solidFill>
                <a:latin typeface="Montserrat" pitchFamily="2" charset="77"/>
              </a:rPr>
              <a:t>BACKGROUND</a:t>
            </a:r>
          </a:p>
        </p:txBody>
      </p:sp>
      <p:sp>
        <p:nvSpPr>
          <p:cNvPr id="13" name="Title 1">
            <a:extLst>
              <a:ext uri="{FF2B5EF4-FFF2-40B4-BE49-F238E27FC236}">
                <a16:creationId xmlns:a16="http://schemas.microsoft.com/office/drawing/2014/main" id="{4341B8C6-6BA3-FC4F-8D54-4EA56E001562}"/>
              </a:ext>
            </a:extLst>
          </p:cNvPr>
          <p:cNvSpPr txBox="1">
            <a:spLocks/>
          </p:cNvSpPr>
          <p:nvPr/>
        </p:nvSpPr>
        <p:spPr>
          <a:xfrm>
            <a:off x="838200" y="-1"/>
            <a:ext cx="10515600" cy="1548245"/>
          </a:xfrm>
        </p:spPr>
        <p:txBody>
          <a:bodyPr tIns="91440" bIns="91440" anchor="ctr">
            <a:normAutofit/>
          </a:bodyPr>
          <a:lstStyle>
            <a:lvl1pPr marL="9525" indent="-9525" algn="l" defTabSz="914400" rtl="0" eaLnBrk="1" latinLnBrk="0" hangingPunct="1">
              <a:lnSpc>
                <a:spcPct val="90000"/>
              </a:lnSpc>
              <a:spcBef>
                <a:spcPct val="0"/>
              </a:spcBef>
              <a:buNone/>
              <a:tabLst/>
              <a:defRPr sz="3200" kern="1200">
                <a:solidFill>
                  <a:schemeClr val="accent2"/>
                </a:solidFill>
                <a:latin typeface="+mj-lt"/>
                <a:ea typeface="+mj-ea"/>
                <a:cs typeface="+mj-cs"/>
              </a:defRPr>
            </a:lvl1pPr>
          </a:lstStyle>
          <a:p>
            <a:pPr marL="0" indent="0"/>
            <a:r>
              <a:rPr lang="en-US" sz="2400">
                <a:solidFill>
                  <a:schemeClr val="bg1"/>
                </a:solidFill>
                <a:latin typeface="Montserrat" pitchFamily="2" charset="77"/>
              </a:rPr>
              <a:t>FERC Order 2222 and DER integration</a:t>
            </a:r>
          </a:p>
        </p:txBody>
      </p:sp>
      <p:pic>
        <p:nvPicPr>
          <p:cNvPr id="17" name="Picture 16">
            <a:extLst>
              <a:ext uri="{FF2B5EF4-FFF2-40B4-BE49-F238E27FC236}">
                <a16:creationId xmlns:a16="http://schemas.microsoft.com/office/drawing/2014/main" id="{543984C7-9855-6B40-814F-F65ACB579CB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70276" y="1434904"/>
            <a:ext cx="3821723" cy="5423095"/>
          </a:xfrm>
          <a:prstGeom prst="rect">
            <a:avLst/>
          </a:prstGeom>
        </p:spPr>
      </p:pic>
      <p:pic>
        <p:nvPicPr>
          <p:cNvPr id="2" name="Audio 1">
            <a:hlinkClick r:id="" action="ppaction://media"/>
            <a:extLst>
              <a:ext uri="{FF2B5EF4-FFF2-40B4-BE49-F238E27FC236}">
                <a16:creationId xmlns:a16="http://schemas.microsoft.com/office/drawing/2014/main" id="{6D632FF3-831D-3240-B16C-7F58B13BC6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17533975"/>
      </p:ext>
    </p:extLst>
  </p:cSld>
  <p:clrMapOvr>
    <a:masterClrMapping/>
  </p:clrMapOvr>
  <mc:AlternateContent xmlns:mc="http://schemas.openxmlformats.org/markup-compatibility/2006" xmlns:p14="http://schemas.microsoft.com/office/powerpoint/2010/main">
    <mc:Choice Requires="p14">
      <p:transition spd="slow" p14:dur="2000" advTm="116540"/>
    </mc:Choice>
    <mc:Fallback xmlns="">
      <p:transition spd="slow" advTm="11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1F0140A-B197-0449-8EF7-5E3000730FB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1927274" cy="6858000"/>
          </a:xfrm>
          <a:prstGeom prst="rect">
            <a:avLst/>
          </a:prstGeom>
        </p:spPr>
      </p:pic>
      <p:sp>
        <p:nvSpPr>
          <p:cNvPr id="4" name="Content Placeholder 3">
            <a:extLst>
              <a:ext uri="{FF2B5EF4-FFF2-40B4-BE49-F238E27FC236}">
                <a16:creationId xmlns:a16="http://schemas.microsoft.com/office/drawing/2014/main" id="{0F50252E-1E85-4AD2-99EC-B464DCA5CECA}"/>
              </a:ext>
            </a:extLst>
          </p:cNvPr>
          <p:cNvSpPr>
            <a:spLocks noGrp="1"/>
          </p:cNvSpPr>
          <p:nvPr>
            <p:ph sz="quarter" idx="10"/>
          </p:nvPr>
        </p:nvSpPr>
        <p:spPr>
          <a:xfrm>
            <a:off x="2626557" y="1627633"/>
            <a:ext cx="8641665" cy="4604356"/>
          </a:xfrm>
        </p:spPr>
        <p:txBody>
          <a:bodyPr vert="horz" lIns="91440" tIns="91440" rIns="91440" bIns="91440" rtlCol="0" anchor="t">
            <a:noAutofit/>
          </a:bodyPr>
          <a:lstStyle/>
          <a:p>
            <a:pPr marL="117475" indent="-117475">
              <a:lnSpc>
                <a:spcPct val="110000"/>
              </a:lnSpc>
              <a:spcBef>
                <a:spcPts val="0"/>
              </a:spcBef>
              <a:spcAft>
                <a:spcPts val="800"/>
              </a:spcAft>
              <a:buClr>
                <a:srgbClr val="F15934"/>
              </a:buClr>
              <a:buSzPct val="60000"/>
            </a:pPr>
            <a:r>
              <a:rPr lang="en-US" sz="1800" b="0" dirty="0">
                <a:solidFill>
                  <a:schemeClr val="tx1">
                    <a:lumMod val="50000"/>
                    <a:lumOff val="50000"/>
                  </a:schemeClr>
                </a:solidFill>
                <a:latin typeface="Adobe Garamond Pro" panose="02020502060506020403" pitchFamily="18" charset="77"/>
              </a:rPr>
              <a:t>At the distribution level, many state regulatory commissions and distribution utilities are still in the early stages of developing approaches to comply with Order 2222. </a:t>
            </a:r>
          </a:p>
          <a:p>
            <a:pPr marL="117475" indent="-117475">
              <a:lnSpc>
                <a:spcPct val="110000"/>
              </a:lnSpc>
              <a:spcBef>
                <a:spcPts val="0"/>
              </a:spcBef>
              <a:spcAft>
                <a:spcPts val="800"/>
              </a:spcAft>
              <a:buClr>
                <a:srgbClr val="F15934"/>
              </a:buClr>
              <a:buSzPct val="60000"/>
            </a:pPr>
            <a:r>
              <a:rPr lang="en-US" sz="1800" b="0" dirty="0">
                <a:solidFill>
                  <a:schemeClr val="tx1">
                    <a:lumMod val="50000"/>
                    <a:lumOff val="50000"/>
                  </a:schemeClr>
                </a:solidFill>
                <a:latin typeface="Adobe Garamond Pro" panose="02020502060506020403" pitchFamily="18" charset="77"/>
              </a:rPr>
              <a:t>It remains to be seen whether Order 2222 will unleash extensive participation of DER aggregations in wholesale markets.</a:t>
            </a:r>
          </a:p>
          <a:p>
            <a:pPr marL="458788" lvl="2" indent="-117475">
              <a:lnSpc>
                <a:spcPct val="110000"/>
              </a:lnSpc>
              <a:spcBef>
                <a:spcPts val="0"/>
              </a:spcBef>
              <a:spcAft>
                <a:spcPts val="800"/>
              </a:spcAft>
              <a:buClr>
                <a:srgbClr val="F15934"/>
              </a:buClr>
              <a:buSzPct val="60000"/>
            </a:pPr>
            <a:r>
              <a:rPr lang="en-US" sz="1800" b="0" i="1" dirty="0">
                <a:solidFill>
                  <a:schemeClr val="tx1">
                    <a:lumMod val="50000"/>
                    <a:lumOff val="50000"/>
                  </a:schemeClr>
                </a:solidFill>
                <a:latin typeface="Adobe Garamond Pro" panose="02020502060506020403" pitchFamily="18" charset="77"/>
              </a:rPr>
              <a:t>Currently, most DERs are compensated through retail programs, procurement, and tariffs, rather than through wholesale markets. In these arrangements, DER interactions are intermediated by utilities and other load-serving entities, which participate in ISO markets through demand bids and changes in metered demand rather than through supply offers. </a:t>
            </a:r>
          </a:p>
          <a:p>
            <a:pPr marL="458788" lvl="2" indent="-117475">
              <a:lnSpc>
                <a:spcPct val="110000"/>
              </a:lnSpc>
              <a:spcBef>
                <a:spcPts val="0"/>
              </a:spcBef>
              <a:spcAft>
                <a:spcPts val="800"/>
              </a:spcAft>
              <a:buClr>
                <a:srgbClr val="F15934"/>
              </a:buClr>
              <a:buSzPct val="60000"/>
            </a:pPr>
            <a:r>
              <a:rPr lang="en-US" sz="1800" b="0" i="1" dirty="0">
                <a:solidFill>
                  <a:schemeClr val="tx1">
                    <a:lumMod val="50000"/>
                    <a:lumOff val="50000"/>
                  </a:schemeClr>
                </a:solidFill>
                <a:latin typeface="Adobe Garamond Pro" panose="02020502060506020403" pitchFamily="18" charset="77"/>
              </a:rPr>
              <a:t>FERC Order 2222 enables supply-side participation by DERs, although it only covers one possible model of DER integration. </a:t>
            </a:r>
          </a:p>
          <a:p>
            <a:pPr marL="117475" indent="-117475">
              <a:lnSpc>
                <a:spcPct val="110000"/>
              </a:lnSpc>
              <a:spcBef>
                <a:spcPts val="0"/>
              </a:spcBef>
              <a:spcAft>
                <a:spcPts val="800"/>
              </a:spcAft>
              <a:buClr>
                <a:srgbClr val="F15934"/>
              </a:buClr>
              <a:buSzPct val="60000"/>
            </a:pPr>
            <a:r>
              <a:rPr lang="en-US" sz="1800" b="0" dirty="0">
                <a:solidFill>
                  <a:schemeClr val="tx1">
                    <a:lumMod val="50000"/>
                    <a:lumOff val="50000"/>
                  </a:schemeClr>
                </a:solidFill>
                <a:latin typeface="Adobe Garamond Pro" panose="02020502060506020403" pitchFamily="18" charset="77"/>
              </a:rPr>
              <a:t>Order 2222 has triggered a national conversation that covers a broad spectrum of DER market and system integration issues.  This is an important conversation to have as we move toward a future electric power system with high shares of renewables at all levels of the system.</a:t>
            </a:r>
          </a:p>
          <a:p>
            <a:pPr marL="117475" marR="0" indent="-117475">
              <a:lnSpc>
                <a:spcPct val="110000"/>
              </a:lnSpc>
              <a:spcBef>
                <a:spcPts val="0"/>
              </a:spcBef>
              <a:spcAft>
                <a:spcPts val="800"/>
              </a:spcAft>
              <a:buClr>
                <a:srgbClr val="F15934"/>
              </a:buClr>
              <a:buSzPct val="60000"/>
            </a:pPr>
            <a:endParaRPr lang="en-US" sz="1800" b="0" dirty="0">
              <a:solidFill>
                <a:schemeClr val="tx1">
                  <a:lumMod val="50000"/>
                  <a:lumOff val="50000"/>
                </a:schemeClr>
              </a:solidFill>
              <a:latin typeface="Adobe Garamond Pro" panose="02020502060506020403" pitchFamily="18" charset="77"/>
            </a:endParaRPr>
          </a:p>
        </p:txBody>
      </p:sp>
      <p:sp>
        <p:nvSpPr>
          <p:cNvPr id="10" name="Text Placeholder 6">
            <a:extLst>
              <a:ext uri="{FF2B5EF4-FFF2-40B4-BE49-F238E27FC236}">
                <a16:creationId xmlns:a16="http://schemas.microsoft.com/office/drawing/2014/main" id="{28B8E803-61F3-C14C-A5F3-F9BC78B9D244}"/>
              </a:ext>
            </a:extLst>
          </p:cNvPr>
          <p:cNvSpPr txBox="1">
            <a:spLocks/>
          </p:cNvSpPr>
          <p:nvPr/>
        </p:nvSpPr>
        <p:spPr>
          <a:xfrm>
            <a:off x="122663" y="148218"/>
            <a:ext cx="3657600" cy="366713"/>
          </a:xfr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300">
                <a:solidFill>
                  <a:schemeClr val="bg1">
                    <a:lumMod val="85000"/>
                  </a:schemeClr>
                </a:solidFill>
                <a:latin typeface="Montserrat" pitchFamily="2" charset="77"/>
              </a:rPr>
              <a:t>BACKGROUND</a:t>
            </a:r>
          </a:p>
        </p:txBody>
      </p:sp>
      <p:sp>
        <p:nvSpPr>
          <p:cNvPr id="13" name="Title 1">
            <a:extLst>
              <a:ext uri="{FF2B5EF4-FFF2-40B4-BE49-F238E27FC236}">
                <a16:creationId xmlns:a16="http://schemas.microsoft.com/office/drawing/2014/main" id="{98A6915E-D1D4-474A-AB69-DB4EF5BF0CDC}"/>
              </a:ext>
            </a:extLst>
          </p:cNvPr>
          <p:cNvSpPr txBox="1">
            <a:spLocks/>
          </p:cNvSpPr>
          <p:nvPr/>
        </p:nvSpPr>
        <p:spPr>
          <a:xfrm>
            <a:off x="2616590" y="717453"/>
            <a:ext cx="5401996" cy="815927"/>
          </a:xfrm>
          <a:prstGeom prst="rect">
            <a:avLst/>
          </a:prstGeom>
        </p:spPr>
        <p:txBody>
          <a:bodyPr anchor="t">
            <a:norm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a:lnSpc>
                <a:spcPct val="100000"/>
              </a:lnSpc>
            </a:pPr>
            <a:r>
              <a:rPr lang="en-US" sz="1800">
                <a:solidFill>
                  <a:srgbClr val="F15934"/>
                </a:solidFill>
                <a:latin typeface="Montserrat Medium" pitchFamily="2" charset="77"/>
              </a:rPr>
              <a:t>FERC Order 2222 and DER integration</a:t>
            </a:r>
          </a:p>
          <a:p>
            <a:pPr>
              <a:lnSpc>
                <a:spcPct val="100000"/>
              </a:lnSpc>
            </a:pPr>
            <a:r>
              <a:rPr lang="en-US" sz="1600" i="1">
                <a:solidFill>
                  <a:srgbClr val="F15934"/>
                </a:solidFill>
                <a:latin typeface="Montserrat Medium" pitchFamily="2" charset="77"/>
              </a:rPr>
              <a:t>(continued)</a:t>
            </a:r>
          </a:p>
        </p:txBody>
      </p:sp>
      <p:pic>
        <p:nvPicPr>
          <p:cNvPr id="2" name="Audio 1">
            <a:hlinkClick r:id="" action="ppaction://media"/>
            <a:extLst>
              <a:ext uri="{FF2B5EF4-FFF2-40B4-BE49-F238E27FC236}">
                <a16:creationId xmlns:a16="http://schemas.microsoft.com/office/drawing/2014/main" id="{354CC9C1-1B0D-3F42-98BA-A99C0B6A52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8556595"/>
      </p:ext>
    </p:extLst>
  </p:cSld>
  <p:clrMapOvr>
    <a:masterClrMapping/>
  </p:clrMapOvr>
  <mc:AlternateContent xmlns:mc="http://schemas.openxmlformats.org/markup-compatibility/2006" xmlns:p14="http://schemas.microsoft.com/office/powerpoint/2010/main">
    <mc:Choice Requires="p14">
      <p:transition spd="slow" p14:dur="2000" advTm="86517"/>
    </mc:Choice>
    <mc:Fallback xmlns="">
      <p:transition spd="slow" advTm="8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14E0-EA9D-4643-8D36-7D7C38B5B60C}"/>
              </a:ext>
            </a:extLst>
          </p:cNvPr>
          <p:cNvSpPr>
            <a:spLocks noGrp="1"/>
          </p:cNvSpPr>
          <p:nvPr>
            <p:ph type="title"/>
          </p:nvPr>
        </p:nvSpPr>
        <p:spPr>
          <a:xfrm>
            <a:off x="952500" y="84409"/>
            <a:ext cx="9828276" cy="1417320"/>
          </a:xfrm>
        </p:spPr>
        <p:txBody>
          <a:bodyPr anchor="ctr">
            <a:normAutofit/>
          </a:bodyPr>
          <a:lstStyle/>
          <a:p>
            <a:pPr marL="0" indent="0">
              <a:lnSpc>
                <a:spcPct val="100000"/>
              </a:lnSpc>
            </a:pPr>
            <a:r>
              <a:rPr lang="en-US" sz="2400">
                <a:solidFill>
                  <a:schemeClr val="bg1"/>
                </a:solidFill>
                <a:latin typeface="Montserrat" pitchFamily="2" charset="77"/>
              </a:rPr>
              <a:t>Key areas and actions for regulatory commissions and distribution utilities to support FERC Order 2222 compliance</a:t>
            </a:r>
          </a:p>
        </p:txBody>
      </p:sp>
      <p:graphicFrame>
        <p:nvGraphicFramePr>
          <p:cNvPr id="9" name="Table 8">
            <a:extLst>
              <a:ext uri="{FF2B5EF4-FFF2-40B4-BE49-F238E27FC236}">
                <a16:creationId xmlns:a16="http://schemas.microsoft.com/office/drawing/2014/main" id="{7C83007F-05DC-46FD-B1F4-69C0FBCB44C5}"/>
              </a:ext>
            </a:extLst>
          </p:cNvPr>
          <p:cNvGraphicFramePr>
            <a:graphicFrameLocks noGrp="1"/>
          </p:cNvGraphicFramePr>
          <p:nvPr>
            <p:extLst>
              <p:ext uri="{D42A27DB-BD31-4B8C-83A1-F6EECF244321}">
                <p14:modId xmlns:p14="http://schemas.microsoft.com/office/powerpoint/2010/main" val="3047539176"/>
              </p:ext>
            </p:extLst>
          </p:nvPr>
        </p:nvGraphicFramePr>
        <p:xfrm>
          <a:off x="1586427" y="1767486"/>
          <a:ext cx="8954430" cy="4502071"/>
        </p:xfrm>
        <a:graphic>
          <a:graphicData uri="http://schemas.openxmlformats.org/drawingml/2006/table">
            <a:tbl>
              <a:tblPr firstRow="1" firstCol="1" bandRow="1">
                <a:tableStyleId>{5940675A-B579-460E-94D1-54222C63F5DA}</a:tableStyleId>
              </a:tblPr>
              <a:tblGrid>
                <a:gridCol w="1462585">
                  <a:extLst>
                    <a:ext uri="{9D8B030D-6E8A-4147-A177-3AD203B41FA5}">
                      <a16:colId xmlns:a16="http://schemas.microsoft.com/office/drawing/2014/main" val="597035602"/>
                    </a:ext>
                  </a:extLst>
                </a:gridCol>
                <a:gridCol w="3002972">
                  <a:extLst>
                    <a:ext uri="{9D8B030D-6E8A-4147-A177-3AD203B41FA5}">
                      <a16:colId xmlns:a16="http://schemas.microsoft.com/office/drawing/2014/main" val="2338739058"/>
                    </a:ext>
                  </a:extLst>
                </a:gridCol>
                <a:gridCol w="4488873">
                  <a:extLst>
                    <a:ext uri="{9D8B030D-6E8A-4147-A177-3AD203B41FA5}">
                      <a16:colId xmlns:a16="http://schemas.microsoft.com/office/drawing/2014/main" val="2352873430"/>
                    </a:ext>
                  </a:extLst>
                </a:gridCol>
              </a:tblGrid>
              <a:tr h="499009">
                <a:tc>
                  <a:txBody>
                    <a:bodyPr/>
                    <a:lstStyle/>
                    <a:p>
                      <a:pPr marL="0" marR="0" indent="0" algn="l" defTabSz="914400" rtl="0" eaLnBrk="1" latinLnBrk="0" hangingPunct="1">
                        <a:lnSpc>
                          <a:spcPct val="100000"/>
                        </a:lnSpc>
                        <a:spcBef>
                          <a:spcPts val="0"/>
                        </a:spcBef>
                        <a:spcAft>
                          <a:spcPts val="800"/>
                        </a:spcAft>
                        <a:buClr>
                          <a:srgbClr val="F15934"/>
                        </a:buClr>
                        <a:buSzPct val="60000"/>
                        <a:buFont typeface="Wingdings" pitchFamily="2" charset="2"/>
                        <a:buNone/>
                        <a:tabLst/>
                      </a:pPr>
                      <a:endParaRPr lang="en-US" sz="1200" b="1" i="0" kern="1200">
                        <a:ln>
                          <a:noFill/>
                        </a:ln>
                        <a:solidFill>
                          <a:schemeClr val="tx1">
                            <a:lumMod val="50000"/>
                            <a:lumOff val="50000"/>
                          </a:schemeClr>
                        </a:solidFill>
                        <a:latin typeface="Montserrat" pitchFamily="2" charset="77"/>
                        <a:ea typeface="+mn-ea"/>
                        <a:cs typeface="+mn-cs"/>
                      </a:endParaRPr>
                    </a:p>
                  </a:txBody>
                  <a:tcPr marL="68093" marR="68093" marT="0" marB="91440">
                    <a:lnL w="12700" cmpd="sng">
                      <a:noFill/>
                    </a:lnL>
                    <a:lnR w="12700" cmpd="sng">
                      <a:noFill/>
                    </a:lnR>
                    <a:lnT w="12700" cmpd="sng">
                      <a:noFill/>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200" b="1" i="0" kern="1200">
                          <a:ln>
                            <a:noFill/>
                          </a:ln>
                          <a:solidFill>
                            <a:srgbClr val="F15934"/>
                          </a:solidFill>
                          <a:latin typeface="Montserrat" pitchFamily="2" charset="77"/>
                        </a:rPr>
                        <a:t>Actions Needed by Commissions</a:t>
                      </a:r>
                      <a:endParaRPr lang="en-US" sz="1200" b="1" i="0" kern="1200">
                        <a:ln>
                          <a:noFill/>
                        </a:ln>
                        <a:solidFill>
                          <a:srgbClr val="F15934"/>
                        </a:solidFill>
                        <a:latin typeface="Montserrat" pitchFamily="2" charset="77"/>
                        <a:ea typeface="+mn-ea"/>
                        <a:cs typeface="+mn-cs"/>
                      </a:endParaRPr>
                    </a:p>
                  </a:txBody>
                  <a:tcPr marL="68093" marR="68093" marT="0" marB="91440" anchor="b">
                    <a:lnL w="12700" cmpd="sng">
                      <a:noFill/>
                    </a:lnL>
                    <a:lnR w="12700" cmpd="sng">
                      <a:noFill/>
                    </a:lnR>
                    <a:lnT w="12700" cmpd="sng">
                      <a:noFill/>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200" b="1" i="0" kern="1200">
                          <a:ln>
                            <a:noFill/>
                          </a:ln>
                          <a:solidFill>
                            <a:srgbClr val="F15934"/>
                          </a:solidFill>
                          <a:latin typeface="Montserrat" pitchFamily="2" charset="77"/>
                        </a:rPr>
                        <a:t>Actions Needed by Distribution Utilities</a:t>
                      </a:r>
                      <a:endParaRPr lang="en-US" sz="1200" b="1" i="0" kern="1200">
                        <a:ln>
                          <a:noFill/>
                        </a:ln>
                        <a:solidFill>
                          <a:srgbClr val="F15934"/>
                        </a:solidFill>
                        <a:latin typeface="Montserrat" pitchFamily="2" charset="77"/>
                        <a:ea typeface="+mn-ea"/>
                        <a:cs typeface="+mn-cs"/>
                      </a:endParaRPr>
                    </a:p>
                  </a:txBody>
                  <a:tcPr marL="68093" marR="68093" marT="0" marB="91440" anchor="b">
                    <a:lnL w="12700" cmpd="sng">
                      <a:noFill/>
                    </a:lnL>
                    <a:lnR w="12700" cmpd="sng">
                      <a:noFill/>
                    </a:lnR>
                    <a:lnT w="12700" cmpd="sng">
                      <a:noFill/>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258628"/>
                  </a:ext>
                </a:extLst>
              </a:tr>
              <a:tr h="1106283">
                <a:tc>
                  <a:txBody>
                    <a:bodyPr/>
                    <a:lstStyle/>
                    <a:p>
                      <a:pPr marL="0" marR="0" indent="0" algn="r"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100" b="1" i="0" kern="1200">
                          <a:ln>
                            <a:noFill/>
                          </a:ln>
                          <a:solidFill>
                            <a:srgbClr val="F15934"/>
                          </a:solidFill>
                          <a:latin typeface="Montserrat" pitchFamily="2" charset="77"/>
                        </a:rPr>
                        <a:t>Interconnection procedures </a:t>
                      </a:r>
                      <a:endParaRPr lang="en-US" sz="1100" b="1" i="0" kern="1200">
                        <a:ln>
                          <a:noFill/>
                        </a:ln>
                        <a:solidFill>
                          <a:srgbClr val="F15934"/>
                        </a:solidFill>
                        <a:latin typeface="Montserrat" pitchFamily="2" charset="77"/>
                        <a:ea typeface="+mn-ea"/>
                        <a:cs typeface="+mn-cs"/>
                      </a:endParaRPr>
                    </a:p>
                  </a:txBody>
                  <a:tcPr marL="68093" marR="182880" marT="91440" marB="0">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400" b="0" i="0" kern="1200">
                          <a:ln>
                            <a:noFill/>
                          </a:ln>
                          <a:solidFill>
                            <a:schemeClr val="tx1">
                              <a:lumMod val="50000"/>
                              <a:lumOff val="50000"/>
                            </a:schemeClr>
                          </a:solidFill>
                          <a:latin typeface="Adobe Garamond Pro" panose="02020502060506020403" pitchFamily="18" charset="77"/>
                        </a:rPr>
                        <a:t>Ensure that interconnection procedures are transparent, are fair, and conform to predictable costs and time frames</a:t>
                      </a:r>
                      <a:endParaRPr lang="en-US" sz="1400" b="0" i="0" kern="1200">
                        <a:ln>
                          <a:noFill/>
                        </a:ln>
                        <a:solidFill>
                          <a:schemeClr val="tx1">
                            <a:lumMod val="50000"/>
                            <a:lumOff val="50000"/>
                          </a:schemeClr>
                        </a:solidFill>
                        <a:latin typeface="Adobe Garamond Pro" panose="02020502060506020403" pitchFamily="18" charset="77"/>
                        <a:ea typeface="+mn-ea"/>
                        <a:cs typeface="+mn-cs"/>
                      </a:endParaRPr>
                    </a:p>
                  </a:txBody>
                  <a:tcPr marL="68093" marR="68093" marT="91440" marB="0">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400" b="0" i="0" kern="1200">
                          <a:ln>
                            <a:noFill/>
                          </a:ln>
                          <a:solidFill>
                            <a:schemeClr val="tx1">
                              <a:lumMod val="50000"/>
                              <a:lumOff val="50000"/>
                            </a:schemeClr>
                          </a:solidFill>
                          <a:latin typeface="Adobe Garamond Pro" panose="02020502060506020403" pitchFamily="18" charset="77"/>
                        </a:rPr>
                        <a:t>Develop new or enhance existing DER interconnection procedures to establish DER performance parameters (e.g., maximum injection limits) and utilities’ ability to curtail DER power injections for reliability purposes</a:t>
                      </a:r>
                      <a:endParaRPr lang="en-US" sz="1400" b="0" i="0" kern="1200">
                        <a:ln>
                          <a:noFill/>
                        </a:ln>
                        <a:solidFill>
                          <a:schemeClr val="tx1">
                            <a:lumMod val="50000"/>
                            <a:lumOff val="50000"/>
                          </a:schemeClr>
                        </a:solidFill>
                        <a:latin typeface="Adobe Garamond Pro" panose="02020502060506020403" pitchFamily="18" charset="77"/>
                        <a:ea typeface="+mn-ea"/>
                        <a:cs typeface="+mn-cs"/>
                      </a:endParaRPr>
                    </a:p>
                  </a:txBody>
                  <a:tcPr marL="68093" marR="68093" marT="91440" marB="0">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75137799"/>
                  </a:ext>
                </a:extLst>
              </a:tr>
              <a:tr h="652302">
                <a:tc>
                  <a:txBody>
                    <a:bodyPr/>
                    <a:lstStyle/>
                    <a:p>
                      <a:pPr marL="0" marR="0" indent="0" algn="r"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100" b="1" i="0" kern="1200">
                          <a:ln>
                            <a:noFill/>
                          </a:ln>
                          <a:solidFill>
                            <a:srgbClr val="F15934"/>
                          </a:solidFill>
                          <a:latin typeface="Montserrat" pitchFamily="2" charset="77"/>
                        </a:rPr>
                        <a:t>DER aggregation review</a:t>
                      </a:r>
                      <a:endParaRPr lang="en-US" sz="1100" b="1" i="0" kern="1200">
                        <a:ln>
                          <a:noFill/>
                        </a:ln>
                        <a:solidFill>
                          <a:srgbClr val="F15934"/>
                        </a:solidFill>
                        <a:latin typeface="Montserrat" pitchFamily="2" charset="77"/>
                        <a:ea typeface="+mn-ea"/>
                        <a:cs typeface="+mn-cs"/>
                      </a:endParaRPr>
                    </a:p>
                  </a:txBody>
                  <a:tcPr marL="68093" marR="182880" marT="9144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400" b="0" i="0" kern="1200">
                          <a:ln>
                            <a:noFill/>
                          </a:ln>
                          <a:solidFill>
                            <a:schemeClr val="tx1">
                              <a:lumMod val="50000"/>
                              <a:lumOff val="50000"/>
                            </a:schemeClr>
                          </a:solidFill>
                          <a:latin typeface="Adobe Garamond Pro" panose="02020502060506020403" pitchFamily="18" charset="77"/>
                        </a:rPr>
                        <a:t>Ensure that utility aggregation review is timely, fair, and flexible, avoiding the need for new interconnection studies </a:t>
                      </a:r>
                      <a:endParaRPr lang="en-US" sz="1400" b="0" i="0" kern="1200">
                        <a:ln>
                          <a:noFill/>
                        </a:ln>
                        <a:solidFill>
                          <a:schemeClr val="tx1">
                            <a:lumMod val="50000"/>
                            <a:lumOff val="50000"/>
                          </a:schemeClr>
                        </a:solidFill>
                        <a:latin typeface="Adobe Garamond Pro" panose="02020502060506020403" pitchFamily="18" charset="77"/>
                        <a:ea typeface="+mn-ea"/>
                        <a:cs typeface="+mn-cs"/>
                      </a:endParaRPr>
                    </a:p>
                  </a:txBody>
                  <a:tcPr marL="68093" marR="68093" marT="9144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400" b="0" i="0" kern="1200">
                          <a:ln>
                            <a:noFill/>
                          </a:ln>
                          <a:solidFill>
                            <a:schemeClr val="tx1">
                              <a:lumMod val="50000"/>
                              <a:lumOff val="50000"/>
                            </a:schemeClr>
                          </a:solidFill>
                          <a:latin typeface="Adobe Garamond Pro" panose="02020502060506020403" pitchFamily="18" charset="77"/>
                        </a:rPr>
                        <a:t>Develop transparent procedures for review within 60 days of an aggregator proposing a DER aggregation</a:t>
                      </a:r>
                      <a:endParaRPr lang="en-US" sz="1400" b="0" i="0" kern="1200">
                        <a:ln>
                          <a:noFill/>
                        </a:ln>
                        <a:solidFill>
                          <a:schemeClr val="tx1">
                            <a:lumMod val="50000"/>
                            <a:lumOff val="50000"/>
                          </a:schemeClr>
                        </a:solidFill>
                        <a:latin typeface="Adobe Garamond Pro" panose="02020502060506020403" pitchFamily="18" charset="77"/>
                        <a:ea typeface="+mn-ea"/>
                        <a:cs typeface="+mn-cs"/>
                      </a:endParaRPr>
                    </a:p>
                  </a:txBody>
                  <a:tcPr marL="68093" marR="68093" marT="9144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11251214"/>
                  </a:ext>
                </a:extLst>
              </a:tr>
              <a:tr h="946710">
                <a:tc>
                  <a:txBody>
                    <a:bodyPr/>
                    <a:lstStyle/>
                    <a:p>
                      <a:pPr marL="0" marR="0" indent="0" algn="r"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100" b="1" i="0" kern="1200">
                          <a:ln>
                            <a:noFill/>
                          </a:ln>
                          <a:solidFill>
                            <a:srgbClr val="F15934"/>
                          </a:solidFill>
                          <a:latin typeface="Montserrat" pitchFamily="2" charset="77"/>
                        </a:rPr>
                        <a:t>Outage communication</a:t>
                      </a:r>
                      <a:endParaRPr lang="en-US" sz="1100" b="1" i="0" kern="1200">
                        <a:ln>
                          <a:noFill/>
                        </a:ln>
                        <a:solidFill>
                          <a:srgbClr val="F15934"/>
                        </a:solidFill>
                        <a:latin typeface="Montserrat" pitchFamily="2" charset="77"/>
                        <a:ea typeface="+mn-ea"/>
                        <a:cs typeface="+mn-cs"/>
                      </a:endParaRPr>
                    </a:p>
                  </a:txBody>
                  <a:tcPr marL="68093" marR="182880" marT="9144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400" b="0" i="0" kern="1200">
                          <a:ln>
                            <a:noFill/>
                          </a:ln>
                          <a:solidFill>
                            <a:schemeClr val="tx1">
                              <a:lumMod val="50000"/>
                              <a:lumOff val="50000"/>
                            </a:schemeClr>
                          </a:solidFill>
                          <a:latin typeface="Adobe Garamond Pro" panose="02020502060506020403" pitchFamily="18" charset="77"/>
                        </a:rPr>
                        <a:t>Ensure that distribution utility outage communication is timely and fair, allowing DER providers to manage non-performance risks in the wholesale market</a:t>
                      </a:r>
                      <a:endParaRPr lang="en-US" sz="1400" b="0" i="0" kern="1200">
                        <a:ln>
                          <a:noFill/>
                        </a:ln>
                        <a:solidFill>
                          <a:schemeClr val="tx1">
                            <a:lumMod val="50000"/>
                            <a:lumOff val="50000"/>
                          </a:schemeClr>
                        </a:solidFill>
                        <a:latin typeface="Adobe Garamond Pro" panose="02020502060506020403" pitchFamily="18" charset="77"/>
                        <a:ea typeface="+mn-ea"/>
                        <a:cs typeface="+mn-cs"/>
                      </a:endParaRPr>
                    </a:p>
                  </a:txBody>
                  <a:tcPr marL="68093" marR="68093" marT="9144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400" b="0" i="0" kern="1200">
                          <a:ln>
                            <a:noFill/>
                          </a:ln>
                          <a:solidFill>
                            <a:schemeClr val="tx1">
                              <a:lumMod val="50000"/>
                              <a:lumOff val="50000"/>
                            </a:schemeClr>
                          </a:solidFill>
                          <a:latin typeface="Adobe Garamond Pro" panose="02020502060506020403" pitchFamily="18" charset="77"/>
                        </a:rPr>
                        <a:t>Develop new processes and capabilities for communicating distribution outages or constraints to DER aggregators</a:t>
                      </a:r>
                      <a:endParaRPr lang="en-US" sz="1400" b="0" i="0" kern="1200">
                        <a:ln>
                          <a:noFill/>
                        </a:ln>
                        <a:solidFill>
                          <a:schemeClr val="tx1">
                            <a:lumMod val="50000"/>
                            <a:lumOff val="50000"/>
                          </a:schemeClr>
                        </a:solidFill>
                        <a:latin typeface="Adobe Garamond Pro" panose="02020502060506020403" pitchFamily="18" charset="77"/>
                        <a:ea typeface="+mn-ea"/>
                        <a:cs typeface="+mn-cs"/>
                      </a:endParaRPr>
                    </a:p>
                  </a:txBody>
                  <a:tcPr marL="68093" marR="68093" marT="9144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13209079"/>
                  </a:ext>
                </a:extLst>
              </a:tr>
              <a:tr h="1007019">
                <a:tc>
                  <a:txBody>
                    <a:bodyPr/>
                    <a:lstStyle/>
                    <a:p>
                      <a:pPr marL="0" marR="0" indent="0" algn="r"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100" b="1" i="0" kern="1200">
                          <a:ln>
                            <a:noFill/>
                          </a:ln>
                          <a:solidFill>
                            <a:srgbClr val="F15934"/>
                          </a:solidFill>
                          <a:latin typeface="Montserrat" pitchFamily="2" charset="77"/>
                        </a:rPr>
                        <a:t>Utility overrides</a:t>
                      </a:r>
                      <a:endParaRPr lang="en-US" sz="1100" b="1" i="0" kern="1200">
                        <a:ln>
                          <a:noFill/>
                        </a:ln>
                        <a:solidFill>
                          <a:srgbClr val="F15934"/>
                        </a:solidFill>
                        <a:latin typeface="Montserrat" pitchFamily="2" charset="77"/>
                        <a:ea typeface="+mn-ea"/>
                        <a:cs typeface="+mn-cs"/>
                      </a:endParaRPr>
                    </a:p>
                  </a:txBody>
                  <a:tcPr marL="68093" marR="182880" marT="9144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400" b="0" i="0" kern="1200">
                          <a:ln>
                            <a:noFill/>
                          </a:ln>
                          <a:solidFill>
                            <a:schemeClr val="tx1">
                              <a:lumMod val="50000"/>
                              <a:lumOff val="50000"/>
                            </a:schemeClr>
                          </a:solidFill>
                          <a:latin typeface="Adobe Garamond Pro" panose="02020502060506020403" pitchFamily="18" charset="77"/>
                        </a:rPr>
                        <a:t>Ensure that distribution utility overrides are transparent and non-discriminatory</a:t>
                      </a:r>
                      <a:endParaRPr lang="en-US" sz="1400" b="0" i="0" kern="1200">
                        <a:ln>
                          <a:noFill/>
                        </a:ln>
                        <a:solidFill>
                          <a:schemeClr val="tx1">
                            <a:lumMod val="50000"/>
                            <a:lumOff val="50000"/>
                          </a:schemeClr>
                        </a:solidFill>
                        <a:latin typeface="Adobe Garamond Pro" panose="02020502060506020403" pitchFamily="18" charset="77"/>
                        <a:ea typeface="+mn-ea"/>
                        <a:cs typeface="+mn-cs"/>
                      </a:endParaRPr>
                    </a:p>
                  </a:txBody>
                  <a:tcPr marL="68093" marR="68093" marT="9144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latinLnBrk="0" hangingPunct="1">
                        <a:lnSpc>
                          <a:spcPct val="100000"/>
                        </a:lnSpc>
                        <a:spcBef>
                          <a:spcPts val="0"/>
                        </a:spcBef>
                        <a:spcAft>
                          <a:spcPts val="800"/>
                        </a:spcAft>
                        <a:buClr>
                          <a:srgbClr val="F15934"/>
                        </a:buClr>
                        <a:buSzPct val="60000"/>
                        <a:buFont typeface="Wingdings" pitchFamily="2" charset="2"/>
                        <a:buNone/>
                        <a:tabLst/>
                      </a:pPr>
                      <a:r>
                        <a:rPr lang="en-US" sz="1400" b="0" i="0" kern="1200">
                          <a:ln>
                            <a:noFill/>
                          </a:ln>
                          <a:solidFill>
                            <a:schemeClr val="tx1">
                              <a:lumMod val="50000"/>
                              <a:lumOff val="50000"/>
                            </a:schemeClr>
                          </a:solidFill>
                          <a:latin typeface="Adobe Garamond Pro" panose="02020502060506020403" pitchFamily="18" charset="77"/>
                        </a:rPr>
                        <a:t>Develop transparent, non-discriminatory procedures for overriding ISO/RTO scheduling and dispatch of DERs that align with expectations set within the aggregation review process</a:t>
                      </a:r>
                      <a:endParaRPr lang="en-US" sz="1400" b="0" i="0" kern="1200">
                        <a:ln>
                          <a:noFill/>
                        </a:ln>
                        <a:solidFill>
                          <a:schemeClr val="tx1">
                            <a:lumMod val="50000"/>
                            <a:lumOff val="50000"/>
                          </a:schemeClr>
                        </a:solidFill>
                        <a:latin typeface="Adobe Garamond Pro" panose="02020502060506020403" pitchFamily="18" charset="77"/>
                        <a:ea typeface="+mn-ea"/>
                        <a:cs typeface="+mn-cs"/>
                      </a:endParaRPr>
                    </a:p>
                  </a:txBody>
                  <a:tcPr marL="68093" marR="68093" marT="9144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1654140"/>
                  </a:ext>
                </a:extLst>
              </a:tr>
            </a:tbl>
          </a:graphicData>
        </a:graphic>
      </p:graphicFrame>
      <p:sp>
        <p:nvSpPr>
          <p:cNvPr id="11" name="Text Placeholder 6">
            <a:extLst>
              <a:ext uri="{FF2B5EF4-FFF2-40B4-BE49-F238E27FC236}">
                <a16:creationId xmlns:a16="http://schemas.microsoft.com/office/drawing/2014/main" id="{A5321895-FBE0-1E4C-B197-9986F3B69442}"/>
              </a:ext>
            </a:extLst>
          </p:cNvPr>
          <p:cNvSpPr txBox="1">
            <a:spLocks/>
          </p:cNvSpPr>
          <p:nvPr/>
        </p:nvSpPr>
        <p:spPr>
          <a:xfrm>
            <a:off x="122663" y="148218"/>
            <a:ext cx="3657600" cy="366713"/>
          </a:xfr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300">
                <a:solidFill>
                  <a:srgbClr val="FAA48D"/>
                </a:solidFill>
                <a:latin typeface="Montserrat" pitchFamily="2" charset="77"/>
              </a:rPr>
              <a:t>BACKGROUND</a:t>
            </a:r>
          </a:p>
        </p:txBody>
      </p:sp>
      <p:pic>
        <p:nvPicPr>
          <p:cNvPr id="3" name="Audio 2">
            <a:hlinkClick r:id="" action="ppaction://media"/>
            <a:extLst>
              <a:ext uri="{FF2B5EF4-FFF2-40B4-BE49-F238E27FC236}">
                <a16:creationId xmlns:a16="http://schemas.microsoft.com/office/drawing/2014/main" id="{AA58D1C5-6651-A745-95AF-CB33202AC2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33987901"/>
      </p:ext>
    </p:extLst>
  </p:cSld>
  <p:clrMapOvr>
    <a:masterClrMapping/>
  </p:clrMapOvr>
  <mc:AlternateContent xmlns:mc="http://schemas.openxmlformats.org/markup-compatibility/2006" xmlns:p14="http://schemas.microsoft.com/office/powerpoint/2010/main">
    <mc:Choice Requires="p14">
      <p:transition spd="slow" p14:dur="2000" advTm="316022"/>
    </mc:Choice>
    <mc:Fallback xmlns="">
      <p:transition spd="slow" advTm="31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CB21E-E4A2-BA4E-876D-24E5A7B8FCAB}"/>
              </a:ext>
            </a:extLst>
          </p:cNvPr>
          <p:cNvSpPr>
            <a:spLocks noGrp="1"/>
          </p:cNvSpPr>
          <p:nvPr>
            <p:ph type="title"/>
          </p:nvPr>
        </p:nvSpPr>
        <p:spPr>
          <a:xfrm>
            <a:off x="952500" y="1624307"/>
            <a:ext cx="5750052" cy="2289325"/>
          </a:xfrm>
        </p:spPr>
        <p:txBody>
          <a:bodyPr/>
          <a:lstStyle/>
          <a:p>
            <a:r>
              <a:rPr lang="en-US"/>
              <a:t>Findings and Recommendations</a:t>
            </a:r>
          </a:p>
        </p:txBody>
      </p:sp>
      <p:pic>
        <p:nvPicPr>
          <p:cNvPr id="4" name="Slide 9">
            <a:hlinkClick r:id="" action="ppaction://media"/>
            <a:extLst>
              <a:ext uri="{FF2B5EF4-FFF2-40B4-BE49-F238E27FC236}">
                <a16:creationId xmlns:a16="http://schemas.microsoft.com/office/drawing/2014/main" id="{8116E553-5240-43FD-BFB5-A750A75FFF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8562" y="6224287"/>
            <a:ext cx="487363" cy="487363"/>
          </a:xfrm>
          <a:prstGeom prst="rect">
            <a:avLst/>
          </a:prstGeom>
        </p:spPr>
      </p:pic>
    </p:spTree>
    <p:extLst>
      <p:ext uri="{BB962C8B-B14F-4D97-AF65-F5344CB8AC3E}">
        <p14:creationId xmlns:p14="http://schemas.microsoft.com/office/powerpoint/2010/main" val="167788819"/>
      </p:ext>
    </p:extLst>
  </p:cSld>
  <p:clrMapOvr>
    <a:masterClrMapping/>
  </p:clrMapOvr>
  <mc:AlternateContent xmlns:mc="http://schemas.openxmlformats.org/markup-compatibility/2006" xmlns:p14="http://schemas.microsoft.com/office/powerpoint/2010/main">
    <mc:Choice Requires="p14">
      <p:transition spd="slow" p14:dur="2000" advTm="14830"/>
    </mc:Choice>
    <mc:Fallback xmlns="">
      <p:transition spd="slow" advTm="1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Energy Innovation">
      <a:dk1>
        <a:srgbClr val="000000"/>
      </a:dk1>
      <a:lt1>
        <a:srgbClr val="FFFFFF"/>
      </a:lt1>
      <a:dk2>
        <a:srgbClr val="44546A"/>
      </a:dk2>
      <a:lt2>
        <a:srgbClr val="E7E6E6"/>
      </a:lt2>
      <a:accent1>
        <a:srgbClr val="1C2558"/>
      </a:accent1>
      <a:accent2>
        <a:srgbClr val="FBAF40"/>
      </a:accent2>
      <a:accent3>
        <a:srgbClr val="D5D5D5"/>
      </a:accent3>
      <a:accent4>
        <a:srgbClr val="919191"/>
      </a:accent4>
      <a:accent5>
        <a:srgbClr val="F2A436"/>
      </a:accent5>
      <a:accent6>
        <a:srgbClr val="929292"/>
      </a:accent6>
      <a:hlink>
        <a:srgbClr val="005392"/>
      </a:hlink>
      <a:folHlink>
        <a:srgbClr val="92929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 Networks Educational Materials Task 2 12_16_21_BSD" id="{A643BA90-0C77-2F43-A0DD-8276062396DA}" vid="{91C3A14F-C0D8-024E-8CA0-4054B34775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729ad107-2371-48eb-8d59-a51c86e37f5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C68EE4F3B370418B00221A8018CB3D" ma:contentTypeVersion="16" ma:contentTypeDescription="Create a new document." ma:contentTypeScope="" ma:versionID="689cb43284dd9f63c3475a3bf63a5c8a">
  <xsd:schema xmlns:xsd="http://www.w3.org/2001/XMLSchema" xmlns:xs="http://www.w3.org/2001/XMLSchema" xmlns:p="http://schemas.microsoft.com/office/2006/metadata/properties" xmlns:ns1="http://schemas.microsoft.com/sharepoint/v3" xmlns:ns2="729ad107-2371-48eb-8d59-a51c86e37f56" xmlns:ns3="7a4c1e6a-387f-47de-ae7e-907a344f53a1" targetNamespace="http://schemas.microsoft.com/office/2006/metadata/properties" ma:root="true" ma:fieldsID="837c0e3f009f8145d9310bfe9c5978a7" ns1:_="" ns2:_="" ns3:_="">
    <xsd:import namespace="http://schemas.microsoft.com/sharepoint/v3"/>
    <xsd:import namespace="729ad107-2371-48eb-8d59-a51c86e37f56"/>
    <xsd:import namespace="7a4c1e6a-387f-47de-ae7e-907a344f53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9ad107-2371-48eb-8d59-a51c86e37f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4c1e6a-387f-47de-ae7e-907a344f53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ED64D7-8021-4E87-9790-3098ED530668}">
  <ds:schemaRefs>
    <ds:schemaRef ds:uri="7a4c1e6a-387f-47de-ae7e-907a344f53a1"/>
    <ds:schemaRef ds:uri="729ad107-2371-48eb-8d59-a51c86e37f56"/>
    <ds:schemaRef ds:uri="http://purl.org/dc/dcmitype/"/>
    <ds:schemaRef ds:uri="http://schemas.microsoft.com/office/2006/documentManagement/types"/>
    <ds:schemaRef ds:uri="http://schemas.microsoft.com/sharepoint/v3"/>
    <ds:schemaRef ds:uri="http://schemas.openxmlformats.org/package/2006/metadata/core-properties"/>
    <ds:schemaRef ds:uri="http://purl.org/dc/elements/1.1/"/>
    <ds:schemaRef ds:uri="http://www.w3.org/XML/1998/namespace"/>
    <ds:schemaRef ds:uri="http://schemas.microsoft.com/office/2006/metadata/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36AF1D70-92CE-4FEC-BF61-98DFE0109A69}">
  <ds:schemaRefs>
    <ds:schemaRef ds:uri="http://schemas.microsoft.com/sharepoint/v3/contenttype/forms"/>
  </ds:schemaRefs>
</ds:datastoreItem>
</file>

<file path=customXml/itemProps3.xml><?xml version="1.0" encoding="utf-8"?>
<ds:datastoreItem xmlns:ds="http://schemas.openxmlformats.org/officeDocument/2006/customXml" ds:itemID="{DD5ECFAF-CC12-4F1C-AE7D-D5955910EBEE}">
  <ds:schemaRefs>
    <ds:schemaRef ds:uri="729ad107-2371-48eb-8d59-a51c86e37f56"/>
    <ds:schemaRef ds:uri="7a4c1e6a-387f-47de-ae7e-907a344f53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121</TotalTime>
  <Words>1659</Words>
  <Application>Microsoft Office PowerPoint</Application>
  <PresentationFormat>Widescreen</PresentationFormat>
  <Paragraphs>112</Paragraphs>
  <Slides>14</Slides>
  <Notes>3</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Distributed Energy Resource (DER) Integration into Wholesale Markets and Operations</vt:lpstr>
      <vt:lpstr>The ESIG Report DER Integration into Wholesale Markets and Operations is focused on FERC Order 2222 and broader gaps</vt:lpstr>
      <vt:lpstr>Distributed energy resources — generation, storage, and responsive load connected to distribution systems — can provide a range of benefits for customers, distribution systems, and wholesale markets</vt:lpstr>
      <vt:lpstr>Realizing the benefits of DERs requires closer coordination between the transmission and distribution systems</vt:lpstr>
      <vt:lpstr>Regulatory frameworks and market rules to support DER integration into wholesale markets are still in the early stages</vt:lpstr>
      <vt:lpstr>PowerPoint Presentation</vt:lpstr>
      <vt:lpstr>PowerPoint Presentation</vt:lpstr>
      <vt:lpstr>Key areas and actions for regulatory commissions and distribution utilities to support FERC Order 2222 compliance</vt:lpstr>
      <vt:lpstr>Findings and Recommendations</vt:lpstr>
      <vt:lpstr>Broader gaps for DER market and system integration beyond Order 2222</vt:lpstr>
      <vt:lpstr>Broader gaps for DER market and system integration beyond Order 2222</vt:lpstr>
      <vt:lpstr>Recommendations to enable DER integration in wholesale markets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Jennifer Gorman</cp:lastModifiedBy>
  <cp:revision>7</cp:revision>
  <dcterms:created xsi:type="dcterms:W3CDTF">2021-03-25T16:19:39Z</dcterms:created>
  <dcterms:modified xsi:type="dcterms:W3CDTF">2022-01-26T00:03:16Z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0x0101008CC68EE4F3B370418B00221A8018CB3D</vt:lpwstr>
  </property>
</Properties>
</file>